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60" r:id="rId5"/>
    <p:sldId id="273" r:id="rId6"/>
    <p:sldId id="277" r:id="rId7"/>
    <p:sldId id="261" r:id="rId8"/>
    <p:sldId id="262" r:id="rId9"/>
    <p:sldId id="267" r:id="rId10"/>
    <p:sldId id="268" r:id="rId11"/>
    <p:sldId id="269" r:id="rId12"/>
    <p:sldId id="270" r:id="rId13"/>
    <p:sldId id="265" r:id="rId14"/>
    <p:sldId id="271" r:id="rId15"/>
    <p:sldId id="264" r:id="rId16"/>
    <p:sldId id="27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0FF8-CE1E-4575-AB40-DDC62208D535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9D42-2D92-4150-A718-F4CE95761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B9D42-2D92-4150-A718-F4CE95761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5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5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DAC8-6836-4047-B22D-7C33A52BD4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12CF-1B9C-4DB7-B9A0-9886074E95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07FC-BACF-48AA-80A8-BEE08E9BF8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3F18-6499-4667-A35B-ED019BB315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7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7582-79BD-4DFF-B383-008546354D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772B-BD6A-4371-ABB3-B5D5160023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2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8C15-27B6-4F9C-84BF-F40DC13B82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1D2B-1417-4D55-9355-53F2C883B7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9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FE96-F814-43BD-8051-D72D569858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8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A127-58B0-4D0C-BE8B-969A5977B1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7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F539-95F8-450A-860D-98FB0B172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6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9AE6B-E78A-4908-B273-0B69F571B37C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7B6FB-BD36-42AC-80B6-EDB773AD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2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8305-71E0-4E85-BBC0-DE9AE6F469AE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2763"/>
            <a:ext cx="9144000" cy="2328408"/>
          </a:xfrm>
          <a:solidFill>
            <a:schemeClr val="accent5">
              <a:lumMod val="50000"/>
            </a:schemeClr>
          </a:solidFill>
          <a:ln w="101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eBucs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Approval Training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15" y="3419065"/>
            <a:ext cx="2105111" cy="23177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22" y="1167265"/>
            <a:ext cx="4888955" cy="4969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33123"/>
            <a:ext cx="10972800" cy="83116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Add a Comment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1114" y="1073149"/>
            <a:ext cx="4343401" cy="51720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When adding a comment, you can select recipients for your comment by checking the box by their name.  When you do this, the user(s) will receive an email notifying them that a comment has been added (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note:</a:t>
            </a:r>
            <a:r>
              <a:rPr lang="en-US" sz="1600" kern="0" dirty="0" smtClean="0">
                <a:latin typeface="Calibri Light" panose="020F0302020204030204" pitchFamily="34" charset="0"/>
              </a:rPr>
              <a:t>  this does </a:t>
            </a:r>
            <a:r>
              <a:rPr lang="en-US" sz="1600" u="sng" kern="0" dirty="0" smtClean="0">
                <a:latin typeface="Calibri Light" panose="020F0302020204030204" pitchFamily="34" charset="0"/>
              </a:rPr>
              <a:t>not</a:t>
            </a:r>
            <a:r>
              <a:rPr lang="en-US" sz="1600" kern="0" dirty="0" smtClean="0">
                <a:latin typeface="Calibri Light" panose="020F0302020204030204" pitchFamily="34" charset="0"/>
              </a:rPr>
              <a:t> make the comment private for only that user to see)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If the recipient(s) you wish to see the comment is not already listed, click 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“add email recipient…”</a:t>
            </a:r>
            <a:br>
              <a:rPr lang="en-US" sz="1600" b="1" kern="0" dirty="0" smtClean="0">
                <a:latin typeface="Calibri Light" panose="020F0302020204030204" pitchFamily="34" charset="0"/>
              </a:rPr>
            </a:br>
            <a:r>
              <a:rPr lang="en-US" sz="1600" b="1" kern="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You can also add attachments to a comment (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note: </a:t>
            </a:r>
            <a:r>
              <a:rPr lang="en-US" sz="1600" kern="0" dirty="0" smtClean="0">
                <a:latin typeface="Calibri Light" panose="020F0302020204030204" pitchFamily="34" charset="0"/>
              </a:rPr>
              <a:t>only PDF and Word Docs are able to be attached)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b="1" kern="0" dirty="0" smtClean="0">
                <a:latin typeface="Calibri Light" panose="020F0302020204030204" pitchFamily="34" charset="0"/>
              </a:rPr>
              <a:t>**FYI:  </a:t>
            </a:r>
            <a:r>
              <a:rPr lang="en-US" sz="1600" kern="0" dirty="0" smtClean="0">
                <a:latin typeface="Calibri Light" panose="020F0302020204030204" pitchFamily="34" charset="0"/>
              </a:rPr>
              <a:t>Please note that comments can be seen by everyone and cannot be edited or deleted once submitted. 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**</a:t>
            </a:r>
            <a:r>
              <a:rPr lang="en-US" sz="1600" kern="0" dirty="0" smtClean="0">
                <a:latin typeface="Calibri Light" panose="020F0302020204030204" pitchFamily="34" charset="0"/>
              </a:rPr>
              <a:t> </a:t>
            </a:r>
            <a:r>
              <a:rPr lang="en-US" sz="1400" kern="0" dirty="0" smtClean="0">
                <a:latin typeface="Calibri Light" panose="020F0302020204030204" pitchFamily="34" charset="0"/>
              </a:rPr>
              <a:t/>
            </a:r>
            <a:br>
              <a:rPr lang="en-US" sz="1400" kern="0" dirty="0" smtClean="0">
                <a:latin typeface="Calibri Light" panose="020F0302020204030204" pitchFamily="34" charset="0"/>
              </a:rPr>
            </a:br>
            <a:endParaRPr lang="en-US" sz="1400" kern="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4" y="1274763"/>
            <a:ext cx="8367352" cy="1583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31763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Attachments Tab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2634" y="3176605"/>
            <a:ext cx="6549572" cy="31598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On the </a:t>
            </a:r>
            <a:r>
              <a:rPr lang="en-US" sz="1800" b="1" kern="0" dirty="0" smtClean="0">
                <a:latin typeface="Calibri Light" panose="020F0302020204030204" pitchFamily="34" charset="0"/>
              </a:rPr>
              <a:t>Attachments</a:t>
            </a:r>
            <a:r>
              <a:rPr lang="en-US" sz="1800" kern="0" dirty="0" smtClean="0">
                <a:latin typeface="Calibri Light" panose="020F0302020204030204" pitchFamily="34" charset="0"/>
              </a:rPr>
              <a:t> tab, you can view the documents that have been attached to the requisition</a:t>
            </a:r>
            <a:br>
              <a:rPr lang="en-US" sz="1800" kern="0" dirty="0" smtClean="0">
                <a:latin typeface="Calibri Light" panose="020F0302020204030204" pitchFamily="34" charset="0"/>
              </a:rPr>
            </a:br>
            <a:endParaRPr lang="en-US" sz="18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This tab </a:t>
            </a:r>
            <a:r>
              <a:rPr lang="en-US" sz="1800" kern="0" dirty="0">
                <a:latin typeface="Calibri Light" panose="020F0302020204030204" pitchFamily="34" charset="0"/>
              </a:rPr>
              <a:t>also shows whether the attachment is an Internal or External attachment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>
                <a:latin typeface="Calibri Light" panose="020F0302020204030204" pitchFamily="34" charset="0"/>
              </a:rPr>
              <a:t>Internal attachments are only visible internally to ETSU eBucs users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>
                <a:latin typeface="Calibri Light" panose="020F0302020204030204" pitchFamily="34" charset="0"/>
              </a:rPr>
              <a:t>External attachments are visible both internally and externally to the </a:t>
            </a:r>
            <a:r>
              <a:rPr lang="en-US" sz="1400" kern="0" dirty="0" smtClean="0">
                <a:latin typeface="Calibri Light" panose="020F0302020204030204" pitchFamily="34" charset="0"/>
              </a:rPr>
              <a:t>supplier</a:t>
            </a:r>
            <a:br>
              <a:rPr lang="en-US" sz="1400" kern="0" dirty="0" smtClean="0">
                <a:latin typeface="Calibri Light" panose="020F0302020204030204" pitchFamily="34" charset="0"/>
              </a:rPr>
            </a:br>
            <a:endParaRPr lang="en-US" sz="18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Approvers can add attachments if the requisition is assigned to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latin typeface="Calibri Light" panose="020F0302020204030204" pitchFamily="34" charset="0"/>
              </a:rPr>
              <a:t>Note:  </a:t>
            </a:r>
            <a:r>
              <a:rPr lang="en-US" sz="1400" kern="0" dirty="0" smtClean="0">
                <a:latin typeface="Calibri Light" panose="020F0302020204030204" pitchFamily="34" charset="0"/>
              </a:rPr>
              <a:t>Refer to slide 8 for instructions on adding an attachment</a:t>
            </a:r>
            <a:r>
              <a:rPr lang="en-US" sz="1000" kern="0" dirty="0" smtClean="0">
                <a:latin typeface="Calibri Light" panose="020F0302020204030204" pitchFamily="34" charset="0"/>
              </a:rPr>
              <a:t/>
            </a:r>
            <a:br>
              <a:rPr lang="en-US" sz="1000" kern="0" dirty="0" smtClean="0">
                <a:latin typeface="Calibri Light" panose="020F0302020204030204" pitchFamily="34" charset="0"/>
              </a:rPr>
            </a:br>
            <a:endParaRPr lang="en-US" sz="1000" kern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27" y="1736100"/>
            <a:ext cx="7043357" cy="3828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7812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History Tab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858" y="1225549"/>
            <a:ext cx="4615542" cy="510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The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 History </a:t>
            </a:r>
            <a:r>
              <a:rPr lang="en-US" sz="1600" kern="0" dirty="0" smtClean="0">
                <a:latin typeface="Calibri Light" panose="020F0302020204030204" pitchFamily="34" charset="0"/>
              </a:rPr>
              <a:t>tab is a log of everything that has been done to the requisition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This tab is read chronologically from bottom to top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History will show you when the requisition was modified, who modified it, and how it was modified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r>
              <a:rPr lang="en-US" sz="1600" kern="0" dirty="0" smtClean="0">
                <a:latin typeface="Calibri Light" panose="020F0302020204030204" pitchFamily="34" charset="0"/>
              </a:rPr>
              <a:t/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r>
              <a:rPr lang="en-US" sz="1600" b="1" kern="0" dirty="0" smtClean="0">
                <a:latin typeface="Calibri Light" panose="020F0302020204030204" pitchFamily="34" charset="0"/>
              </a:rPr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Calibri Light" panose="020F0302020204030204" pitchFamily="34" charset="0"/>
              </a:rPr>
              <a:t>Commodity Code 961 was added on 8/12/2016 at 2:48 PM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(A)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Calibri Light" panose="020F0302020204030204" pitchFamily="34" charset="0"/>
              </a:rPr>
              <a:t>Donna Harmon added a new line on 8/12/2016 at 2:48 PM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(B)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Calibri Light" panose="020F0302020204030204" pitchFamily="34" charset="0"/>
              </a:rPr>
              <a:t>Index number E40310 was used for this requisition and added on 8/12/2016 at 2:49 PM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(C) </a:t>
            </a:r>
            <a:r>
              <a:rPr lang="en-US" sz="1000" kern="0" dirty="0" smtClean="0">
                <a:latin typeface="Calibri Light" panose="020F0302020204030204" pitchFamily="34" charset="0"/>
              </a:rPr>
              <a:t/>
            </a:r>
            <a:br>
              <a:rPr lang="en-US" sz="1000" kern="0" dirty="0" smtClean="0">
                <a:latin typeface="Calibri Light" panose="020F0302020204030204" pitchFamily="34" charset="0"/>
              </a:rPr>
            </a:br>
            <a:endParaRPr lang="en-US" sz="1000" kern="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00" y="2214785"/>
            <a:ext cx="7125300" cy="2411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41981"/>
            <a:ext cx="10972800" cy="8465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History Tab (cont.)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9485" y="1714381"/>
            <a:ext cx="3864429" cy="37172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The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 History </a:t>
            </a:r>
            <a:r>
              <a:rPr lang="en-US" sz="1600" kern="0" dirty="0" smtClean="0">
                <a:latin typeface="Calibri Light" panose="020F0302020204030204" pitchFamily="34" charset="0"/>
              </a:rPr>
              <a:t>tab will also reflect any comments, notes, or attachments that have been added to the requisition  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r>
              <a:rPr lang="en-US" sz="1600" kern="0" dirty="0" smtClean="0">
                <a:latin typeface="Calibri Light" panose="020F0302020204030204" pitchFamily="34" charset="0"/>
              </a:rPr>
              <a:t/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r>
              <a:rPr lang="en-US" sz="1600" kern="0" dirty="0" smtClean="0">
                <a:latin typeface="Calibri Light" panose="020F0302020204030204" pitchFamily="34" charset="0"/>
              </a:rPr>
              <a:t/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r>
              <a:rPr lang="en-US" sz="1600" b="1" kern="0" dirty="0" smtClean="0">
                <a:latin typeface="Calibri Light" panose="020F0302020204030204" pitchFamily="34" charset="0"/>
              </a:rPr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Calibri Light" panose="020F0302020204030204" pitchFamily="34" charset="0"/>
              </a:rPr>
              <a:t>Donna Harmon added an internal attachment on 8/16/2016 at 3:15 PM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(D)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Calibri Light" panose="020F0302020204030204" pitchFamily="34" charset="0"/>
              </a:rPr>
              <a:t>Doris Lowe added comment “To Legal for review” on 8/22/2016 at 5:17 PM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(E)</a:t>
            </a:r>
            <a:r>
              <a:rPr lang="en-US" sz="1000" kern="0" dirty="0" smtClean="0">
                <a:latin typeface="Calibri Light" panose="020F0302020204030204" pitchFamily="34" charset="0"/>
              </a:rPr>
              <a:t/>
            </a:r>
            <a:br>
              <a:rPr lang="en-US" sz="1000" kern="0" dirty="0" smtClean="0">
                <a:latin typeface="Calibri Light" panose="020F0302020204030204" pitchFamily="34" charset="0"/>
              </a:rPr>
            </a:br>
            <a:endParaRPr lang="en-US" sz="1000" kern="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Available Actions:  Approving &amp; Rejecting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C3F18-6499-4667-A35B-ED019BB3150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623378"/>
            <a:ext cx="7522029" cy="1967299"/>
          </a:xfr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4172" y="878795"/>
            <a:ext cx="3864429" cy="6098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 smtClean="0">
                <a:latin typeface="Calibri Light" panose="020F0302020204030204" pitchFamily="34" charset="0"/>
              </a:rPr>
              <a:t>After reviewing the requisition, you will locate the </a:t>
            </a:r>
            <a:r>
              <a:rPr lang="en-US" sz="1400" b="1" kern="0" dirty="0" smtClean="0">
                <a:latin typeface="Calibri Light" panose="020F0302020204030204" pitchFamily="34" charset="0"/>
              </a:rPr>
              <a:t>Available Actions </a:t>
            </a:r>
            <a:r>
              <a:rPr lang="en-US" sz="1400" kern="0" dirty="0" smtClean="0">
                <a:latin typeface="Calibri Light" panose="020F0302020204030204" pitchFamily="34" charset="0"/>
              </a:rPr>
              <a:t>drop down menu on the top right of the requisition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kern="0" dirty="0" smtClean="0">
                <a:latin typeface="Calibri Light" panose="020F0302020204030204" pitchFamily="34" charset="0"/>
              </a:rPr>
              <a:t>Available Actions allows you to do one of the following:</a:t>
            </a:r>
          </a:p>
          <a:p>
            <a:pPr lvl="1">
              <a:buFont typeface="+mj-lt"/>
              <a:buAutoNum type="arabicPeriod"/>
            </a:pPr>
            <a:r>
              <a:rPr lang="en-US" sz="1400" b="1" kern="0" dirty="0" smtClean="0">
                <a:latin typeface="Calibri Light" panose="020F0302020204030204" pitchFamily="34" charset="0"/>
              </a:rPr>
              <a:t>Approve/Complete Step </a:t>
            </a:r>
            <a:r>
              <a:rPr lang="en-US" sz="1400" kern="0" dirty="0" smtClean="0">
                <a:latin typeface="Calibri Light" panose="020F0302020204030204" pitchFamily="34" charset="0"/>
              </a:rPr>
              <a:t>– this approves the requisition and sends it to the next approval step in the workflow</a:t>
            </a:r>
          </a:p>
          <a:p>
            <a:pPr lvl="1">
              <a:buFont typeface="+mj-lt"/>
              <a:buAutoNum type="arabicPeriod"/>
            </a:pPr>
            <a:r>
              <a:rPr lang="en-US" sz="1400" b="1" kern="0" dirty="0" smtClean="0">
                <a:latin typeface="Calibri Light" panose="020F0302020204030204" pitchFamily="34" charset="0"/>
              </a:rPr>
              <a:t>Return to Shared Folder </a:t>
            </a:r>
            <a:r>
              <a:rPr lang="en-US" sz="1400" kern="0" dirty="0" smtClean="0">
                <a:latin typeface="Calibri Light" panose="020F0302020204030204" pitchFamily="34" charset="0"/>
              </a:rPr>
              <a:t>– this unassigns the requisition from you and returns it to the shared department folder under My Approvals</a:t>
            </a:r>
          </a:p>
          <a:p>
            <a:pPr lvl="1">
              <a:buFont typeface="+mj-lt"/>
              <a:buAutoNum type="arabicPeriod"/>
            </a:pPr>
            <a:r>
              <a:rPr lang="en-US" sz="1400" b="1" kern="0" dirty="0" smtClean="0">
                <a:latin typeface="Calibri Light" panose="020F0302020204030204" pitchFamily="34" charset="0"/>
              </a:rPr>
              <a:t>Return to Requisitioner </a:t>
            </a:r>
            <a:r>
              <a:rPr lang="en-US" sz="1400" kern="0" dirty="0" smtClean="0">
                <a:latin typeface="Calibri Light" panose="020F0302020204030204" pitchFamily="34" charset="0"/>
              </a:rPr>
              <a:t>– this returns the requisition to the requestor that prepared the requisition</a:t>
            </a:r>
          </a:p>
          <a:p>
            <a:pPr lvl="1">
              <a:buFont typeface="+mj-lt"/>
              <a:buAutoNum type="arabicPeriod"/>
            </a:pPr>
            <a:r>
              <a:rPr lang="en-US" sz="1400" b="1" kern="0" dirty="0" smtClean="0">
                <a:latin typeface="Calibri Light" panose="020F0302020204030204" pitchFamily="34" charset="0"/>
              </a:rPr>
              <a:t>Forward to </a:t>
            </a:r>
            <a:r>
              <a:rPr lang="en-US" sz="1400" kern="0" dirty="0" smtClean="0">
                <a:latin typeface="Calibri Light" panose="020F0302020204030204" pitchFamily="34" charset="0"/>
              </a:rPr>
              <a:t>– this allows you to forward a requisition that is assigned to you to another user.  This action is used to forward a requisition between multiple approvers who may need to view the requisition before it is approved</a:t>
            </a:r>
          </a:p>
          <a:p>
            <a:pPr lvl="1">
              <a:buFont typeface="+mj-lt"/>
              <a:buAutoNum type="arabicPeriod"/>
            </a:pPr>
            <a:r>
              <a:rPr lang="en-US" sz="1400" b="1" kern="0" dirty="0" smtClean="0">
                <a:latin typeface="Calibri Light" panose="020F0302020204030204" pitchFamily="34" charset="0"/>
              </a:rPr>
              <a:t>Reject Requisition </a:t>
            </a:r>
            <a:r>
              <a:rPr lang="en-US" sz="1400" kern="0" dirty="0" smtClean="0">
                <a:latin typeface="Calibri Light" panose="020F0302020204030204" pitchFamily="34" charset="0"/>
              </a:rPr>
              <a:t>– this will reject the entire requisition </a:t>
            </a:r>
            <a:br>
              <a:rPr lang="en-US" sz="1400" kern="0" dirty="0" smtClean="0">
                <a:latin typeface="Calibri Light" panose="020F0302020204030204" pitchFamily="34" charset="0"/>
              </a:rPr>
            </a:br>
            <a:r>
              <a:rPr lang="en-US" sz="1200" kern="0" dirty="0" smtClean="0">
                <a:latin typeface="Calibri Light" panose="020F0302020204030204" pitchFamily="34" charset="0"/>
              </a:rPr>
              <a:t/>
            </a:r>
            <a:br>
              <a:rPr lang="en-US" sz="1200" kern="0" dirty="0" smtClean="0">
                <a:latin typeface="Calibri Light" panose="020F0302020204030204" pitchFamily="34" charset="0"/>
              </a:rPr>
            </a:br>
            <a:endParaRPr lang="en-US" sz="1000" kern="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9" y="1669900"/>
            <a:ext cx="7489371" cy="3068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67529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Rejecting One or More Line Items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005" y="5345332"/>
            <a:ext cx="1075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 Light" panose="020F0302020204030204" pitchFamily="34" charset="0"/>
              </a:rPr>
              <a:t>**FYI:  </a:t>
            </a:r>
            <a:r>
              <a:rPr lang="en-US" dirty="0" smtClean="0">
                <a:latin typeface="Calibri Light" panose="020F0302020204030204" pitchFamily="34" charset="0"/>
              </a:rPr>
              <a:t>Some suppliers are pulled from an internal catalog.  These suppliers may not allow rejection of one line item vs all items. </a:t>
            </a:r>
            <a:r>
              <a:rPr lang="en-US" sz="2000" b="1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In this case, the entire requisition will need to be rejected and resubmitted with the corrections.</a:t>
            </a:r>
            <a:endParaRPr lang="en-US" sz="2000" b="1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856" y="1462565"/>
            <a:ext cx="4016830" cy="34834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After reviewing the requisition, you may want to only reject one or more particular items verses the entire requisition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To reject one or more items, find the line items on the 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Requisition Summary </a:t>
            </a:r>
            <a:r>
              <a:rPr lang="en-US" sz="1600" kern="0" dirty="0" smtClean="0">
                <a:latin typeface="Calibri Light" panose="020F0302020204030204" pitchFamily="34" charset="0"/>
              </a:rPr>
              <a:t>tab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Check the box(</a:t>
            </a:r>
            <a:r>
              <a:rPr lang="en-US" sz="1600" kern="0" dirty="0" err="1" smtClean="0">
                <a:latin typeface="Calibri Light" panose="020F0302020204030204" pitchFamily="34" charset="0"/>
              </a:rPr>
              <a:t>es</a:t>
            </a:r>
            <a:r>
              <a:rPr lang="en-US" sz="1600" kern="0" dirty="0" smtClean="0">
                <a:latin typeface="Calibri Light" panose="020F0302020204030204" pitchFamily="34" charset="0"/>
              </a:rPr>
              <a:t>) of the item(s) you want to reject</a:t>
            </a:r>
            <a:br>
              <a:rPr lang="en-US" sz="1600" kern="0" dirty="0" smtClean="0">
                <a:latin typeface="Calibri Light" panose="020F0302020204030204" pitchFamily="34" charset="0"/>
              </a:rPr>
            </a:br>
            <a:endParaRPr lang="en-US" sz="16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kern="0" dirty="0" smtClean="0">
                <a:latin typeface="Calibri Light" panose="020F0302020204030204" pitchFamily="34" charset="0"/>
              </a:rPr>
              <a:t>Select 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“Reject Selected Items” </a:t>
            </a:r>
            <a:r>
              <a:rPr lang="en-US" sz="1600" kern="0" dirty="0" smtClean="0">
                <a:latin typeface="Calibri Light" panose="020F0302020204030204" pitchFamily="34" charset="0"/>
              </a:rPr>
              <a:t>and click </a:t>
            </a:r>
            <a:r>
              <a:rPr lang="en-US" sz="1600" b="1" kern="0" dirty="0" smtClean="0">
                <a:latin typeface="Calibri Light" panose="020F0302020204030204" pitchFamily="34" charset="0"/>
              </a:rPr>
              <a:t>Go</a:t>
            </a:r>
            <a:r>
              <a:rPr lang="en-US" sz="1000" kern="0" dirty="0" smtClean="0">
                <a:latin typeface="Calibri Light" panose="020F0302020204030204" pitchFamily="34" charset="0"/>
              </a:rPr>
              <a:t/>
            </a:r>
            <a:br>
              <a:rPr lang="en-US" sz="1000" kern="0" dirty="0" smtClean="0">
                <a:latin typeface="Calibri Light" panose="020F0302020204030204" pitchFamily="34" charset="0"/>
              </a:rPr>
            </a:br>
            <a:endParaRPr lang="en-US" sz="1000" kern="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57" y="2397985"/>
            <a:ext cx="2816853" cy="3101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0276" y="1877311"/>
            <a:ext cx="9323613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eBucs is ETSU’s electronic purchasing system.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eBucs is hosted by a third party company called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JAGGER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which is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partner of Banner. </a:t>
            </a: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eBucs interfaces with Banner to check </a:t>
            </a:r>
            <a:r>
              <a:rPr lang="en-US" altLang="en-US" sz="2800" kern="0" dirty="0" smtClean="0">
                <a:solidFill>
                  <a:srgbClr val="000000"/>
                </a:solidFill>
                <a:latin typeface="Arial"/>
              </a:rPr>
              <a:t>budgets and create encumbrances for the University’s purchasing needs.</a:t>
            </a:r>
            <a:endParaRPr lang="en-US" altLang="en-US" sz="2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Should you have additional questions regarding the approval process, training sessions are available or you can contact Purchasing for assistance at 439-4224.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687285" y="261257"/>
            <a:ext cx="82296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 smtClean="0">
                <a:solidFill>
                  <a:schemeClr val="bg1"/>
                </a:solidFill>
                <a:latin typeface="Rage Italic" panose="03070502040507070304" pitchFamily="66" charset="0"/>
              </a:rPr>
              <a:t>eBucs</a:t>
            </a:r>
          </a:p>
        </p:txBody>
      </p:sp>
    </p:spTree>
    <p:extLst>
      <p:ext uri="{BB962C8B-B14F-4D97-AF65-F5344CB8AC3E}">
        <p14:creationId xmlns:p14="http://schemas.microsoft.com/office/powerpoint/2010/main" val="5558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27"/>
            <a:ext cx="10972800" cy="938198"/>
          </a:xfrm>
        </p:spPr>
        <p:txBody>
          <a:bodyPr/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“My Approvals” 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0" y="3779506"/>
            <a:ext cx="5298369" cy="2583284"/>
          </a:xfr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17" y="1144480"/>
            <a:ext cx="5570583" cy="2469647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C3F18-6499-4667-A35B-ED019BB3150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649" y="1677163"/>
            <a:ext cx="45640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Calibri Light" panose="020F0302020204030204" pitchFamily="34" charset="0"/>
              </a:rPr>
              <a:t>  </a:t>
            </a:r>
            <a:r>
              <a:rPr lang="en-US" altLang="en-US" sz="1600" dirty="0" smtClean="0">
                <a:latin typeface="Calibri Light" panose="020F0302020204030204" pitchFamily="34" charset="0"/>
              </a:rPr>
              <a:t>After logging in you will see the eBucs home page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endParaRPr lang="en-US" altLang="en-US" sz="1600" dirty="0" smtClean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alibri Light" panose="020F0302020204030204" pitchFamily="34" charset="0"/>
              </a:rPr>
              <a:t> </a:t>
            </a:r>
            <a:r>
              <a:rPr lang="en-US" altLang="en-US" sz="1600" dirty="0" smtClean="0">
                <a:latin typeface="Calibri Light" panose="020F0302020204030204" pitchFamily="34" charset="0"/>
              </a:rPr>
              <a:t> Click </a:t>
            </a:r>
            <a:r>
              <a:rPr lang="en-US" altLang="en-US" sz="1600" b="1" dirty="0" smtClean="0">
                <a:latin typeface="Calibri Light" panose="020F0302020204030204" pitchFamily="34" charset="0"/>
              </a:rPr>
              <a:t>Orders and Documents </a:t>
            </a:r>
            <a:r>
              <a:rPr lang="en-US" altLang="en-US" sz="1600" dirty="0" smtClean="0">
                <a:latin typeface="Calibri Light" panose="020F0302020204030204" pitchFamily="34" charset="0"/>
              </a:rPr>
              <a:t>found on the left-side </a:t>
            </a:r>
          </a:p>
          <a:p>
            <a:pPr>
              <a:lnSpc>
                <a:spcPct val="80000"/>
              </a:lnSpc>
              <a:buSzPct val="80000"/>
            </a:pPr>
            <a:r>
              <a:rPr lang="en-US" altLang="en-US" sz="1600" dirty="0">
                <a:latin typeface="Calibri Light" panose="020F0302020204030204" pitchFamily="34" charset="0"/>
              </a:rPr>
              <a:t> </a:t>
            </a:r>
            <a:r>
              <a:rPr lang="en-US" altLang="en-US" sz="1600" dirty="0" smtClean="0">
                <a:latin typeface="Calibri Light" panose="020F0302020204030204" pitchFamily="34" charset="0"/>
              </a:rPr>
              <a:t>    ribbon menu (third icon from the top)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endParaRPr lang="en-US" altLang="en-US" sz="1600" dirty="0" smtClean="0"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Calibri Light" panose="020F0302020204030204" pitchFamily="34" charset="0"/>
              </a:rPr>
              <a:t> Find and click </a:t>
            </a:r>
            <a:r>
              <a:rPr lang="en-US" altLang="en-US" sz="1600" b="1" dirty="0" smtClean="0">
                <a:latin typeface="Calibri Light" panose="020F0302020204030204" pitchFamily="34" charset="0"/>
              </a:rPr>
              <a:t>My Approvals </a:t>
            </a:r>
            <a:r>
              <a:rPr lang="en-US" altLang="en-US" sz="2000" dirty="0" smtClean="0">
                <a:latin typeface="Calibri Light" panose="020F0302020204030204" pitchFamily="34" charset="0"/>
              </a:rPr>
              <a:t/>
            </a:r>
            <a:br>
              <a:rPr lang="en-US" altLang="en-US" sz="2000" dirty="0" smtClean="0">
                <a:latin typeface="Calibri Light" panose="020F0302020204030204" pitchFamily="34" charset="0"/>
              </a:rPr>
            </a:br>
            <a:endParaRPr lang="en-US" altLang="en-U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7586" y="4029844"/>
            <a:ext cx="4699043" cy="2332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Calibri Light" panose="020F0302020204030204" pitchFamily="34" charset="0"/>
              </a:rPr>
              <a:t>You may want to bookmark My Approvals for quick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r>
              <a:rPr lang="en-US" altLang="en-US" sz="1600" dirty="0" smtClean="0">
                <a:latin typeface="Calibri Light" panose="020F0302020204030204" pitchFamily="34" charset="0"/>
              </a:rPr>
              <a:t>access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endParaRPr lang="en-US" alt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Calibri Light" panose="020F0302020204030204" pitchFamily="34" charset="0"/>
              </a:rPr>
              <a:t>To bookmark a page, click the</a:t>
            </a:r>
            <a:r>
              <a:rPr lang="en-US" altLang="en-US" sz="1600" b="1" dirty="0" smtClean="0">
                <a:latin typeface="Calibri Light" panose="020F0302020204030204" pitchFamily="34" charset="0"/>
              </a:rPr>
              <a:t> Star </a:t>
            </a:r>
            <a:r>
              <a:rPr lang="en-US" altLang="en-US" sz="1600" dirty="0" smtClean="0">
                <a:latin typeface="Calibri Light" panose="020F0302020204030204" pitchFamily="34" charset="0"/>
              </a:rPr>
              <a:t>on the top right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r>
              <a:rPr lang="en-US" altLang="en-US" sz="1600" dirty="0" smtClean="0">
                <a:latin typeface="Calibri Light" panose="020F0302020204030204" pitchFamily="34" charset="0"/>
              </a:rPr>
              <a:t>beside your name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endParaRPr lang="en-US" alt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Calibri Light" panose="020F0302020204030204" pitchFamily="34" charset="0"/>
              </a:rPr>
              <a:t>When the drop-down menu shows, click </a:t>
            </a:r>
            <a:br>
              <a:rPr lang="en-US" altLang="en-US" sz="1600" dirty="0" smtClean="0">
                <a:latin typeface="Calibri Light" panose="020F0302020204030204" pitchFamily="34" charset="0"/>
              </a:rPr>
            </a:br>
            <a:r>
              <a:rPr lang="en-US" altLang="en-US" sz="1600" b="1" dirty="0" smtClean="0">
                <a:latin typeface="Calibri Light" panose="020F0302020204030204" pitchFamily="34" charset="0"/>
              </a:rPr>
              <a:t>Bookmark this page</a:t>
            </a:r>
            <a:r>
              <a:rPr lang="en-US" altLang="en-US" sz="2000" b="1" dirty="0" smtClean="0">
                <a:latin typeface="Calibri Light" panose="020F0302020204030204" pitchFamily="34" charset="0"/>
              </a:rPr>
              <a:t/>
            </a:r>
            <a:br>
              <a:rPr lang="en-US" altLang="en-US" sz="2000" b="1" dirty="0" smtClean="0">
                <a:latin typeface="Calibri Light" panose="020F0302020204030204" pitchFamily="34" charset="0"/>
              </a:rPr>
            </a:br>
            <a:r>
              <a:rPr lang="en-US" altLang="en-US" sz="2000" dirty="0" smtClean="0">
                <a:latin typeface="Calibri Light" panose="020F0302020204030204" pitchFamily="34" charset="0"/>
              </a:rPr>
              <a:t> </a:t>
            </a:r>
          </a:p>
          <a:p>
            <a:pPr marL="800100" lvl="1" indent="-342900">
              <a:lnSpc>
                <a:spcPct val="8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latin typeface="Calibri Light" panose="020F0302020204030204" pitchFamily="34" charset="0"/>
              </a:rPr>
              <a:t>Your bookmarked pages are saved under the star</a:t>
            </a:r>
            <a:r>
              <a:rPr lang="en-US" altLang="en-US" sz="2000" dirty="0" smtClean="0">
                <a:latin typeface="Calibri Light" panose="020F0302020204030204" pitchFamily="34" charset="0"/>
              </a:rPr>
              <a:t/>
            </a:r>
            <a:br>
              <a:rPr lang="en-US" altLang="en-US" sz="2000" dirty="0" smtClean="0">
                <a:latin typeface="Calibri Light" panose="020F0302020204030204" pitchFamily="34" charset="0"/>
              </a:rPr>
            </a:br>
            <a:endParaRPr lang="en-US" altLang="en-US" sz="20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Assigning a Requisition to Yourself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24" y="2219672"/>
            <a:ext cx="4200435" cy="3947976"/>
          </a:xfrm>
        </p:spPr>
        <p:txBody>
          <a:bodyPr/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 Light" panose="020F0302020204030204" pitchFamily="34" charset="0"/>
              </a:rPr>
              <a:t>Once you are in My Approvals, you will see the requisition(s) pending for your approval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 Light" panose="020F030202020403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 Light" panose="020F0302020204030204" pitchFamily="34" charset="0"/>
              </a:rPr>
              <a:t>The requisition will first appear in a shared department folder unassigned to anyone</a:t>
            </a:r>
            <a:endParaRPr lang="en-US" sz="1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 Light" panose="020F0302020204030204" pitchFamily="34" charset="0"/>
              </a:rPr>
              <a:t>To assign yourself a requisition, click the </a:t>
            </a:r>
            <a:r>
              <a:rPr lang="en-US" sz="1800" b="1" dirty="0" smtClean="0">
                <a:latin typeface="Calibri Light" panose="020F0302020204030204" pitchFamily="34" charset="0"/>
              </a:rPr>
              <a:t>Assign</a:t>
            </a:r>
            <a:r>
              <a:rPr lang="en-US" sz="1800" dirty="0" smtClean="0">
                <a:latin typeface="Calibri Light" panose="020F0302020204030204" pitchFamily="34" charset="0"/>
              </a:rPr>
              <a:t> button on the far right</a:t>
            </a:r>
            <a:endParaRPr lang="en-US" sz="1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C3F18-6499-4667-A35B-ED019BB3150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19" y="2096509"/>
            <a:ext cx="6962235" cy="335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91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22421"/>
            <a:ext cx="10972800" cy="8869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 the Requisition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7873" y="1355544"/>
            <a:ext cx="4200435" cy="51278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2000" kern="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kern="0" dirty="0" smtClean="0">
              <a:latin typeface="Calibri Light" panose="020F0302020204030204" pitchFamily="34" charset="0"/>
            </a:endParaRPr>
          </a:p>
          <a:p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95068" y="1968403"/>
            <a:ext cx="4200435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When you assign yourself a requisition, it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will show in your  </a:t>
            </a:r>
            <a:r>
              <a:rPr lang="en-US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My PR Approvals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folder.  This allows only you to work on the requisition </a:t>
            </a:r>
            <a:b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en-US" kern="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 can </a:t>
            </a:r>
            <a:r>
              <a:rPr lang="en-US" altLang="en-US" u="sng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n-US" alt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approve or reject the requisition (or specific items) when the requisition is in My PR Approvals</a:t>
            </a:r>
            <a:br>
              <a:rPr lang="en-US" alt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en-US" altLang="en-US" kern="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To </a:t>
            </a:r>
            <a:r>
              <a:rPr lang="en-US" altLang="en-US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review the requisition </a:t>
            </a:r>
            <a:r>
              <a:rPr lang="en-US" alt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before you approve or reject, click the blue requisition number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2830823"/>
            <a:ext cx="7432764" cy="1835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54" y="2222974"/>
            <a:ext cx="6077798" cy="2953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81765"/>
            <a:ext cx="10972800" cy="7946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Requisition Tabs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387" y="1908295"/>
            <a:ext cx="4200435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 requisition is made up of 6 sections: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Requisition Summary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PR Approvals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PO Preview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Comments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Attachments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History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endParaRPr lang="en-US" kern="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 can access a specific section of the requisition by clicking on the respective tab</a:t>
            </a:r>
          </a:p>
        </p:txBody>
      </p:sp>
    </p:spTree>
    <p:extLst>
      <p:ext uri="{BB962C8B-B14F-4D97-AF65-F5344CB8AC3E}">
        <p14:creationId xmlns:p14="http://schemas.microsoft.com/office/powerpoint/2010/main" val="12681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Reviewing:  Requisition Summary Tab (Header)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2414587"/>
            <a:ext cx="4463143" cy="289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 Light" panose="020F0302020204030204" pitchFamily="34" charset="0"/>
              </a:rPr>
              <a:t>On the requisition summary header you can view</a:t>
            </a:r>
            <a:r>
              <a:rPr lang="en-US" sz="1800" dirty="0" smtClean="0">
                <a:latin typeface="Calibri Light" panose="020F03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The date the requisition was submitted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Who prepared the requisition (</a:t>
            </a:r>
            <a:r>
              <a:rPr lang="en-US" sz="1400" b="1" dirty="0" smtClean="0">
                <a:latin typeface="Calibri Light" panose="020F0302020204030204" pitchFamily="34" charset="0"/>
              </a:rPr>
              <a:t>Prepared By</a:t>
            </a:r>
            <a:r>
              <a:rPr lang="en-US" sz="1400" dirty="0" smtClean="0">
                <a:latin typeface="Calibri Light" panose="020F0302020204030204" pitchFamily="34" charset="0"/>
              </a:rPr>
              <a:t>)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Shipping and billing info </a:t>
            </a:r>
            <a:endParaRPr lang="en-US" sz="14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alibri Light" panose="020F0302020204030204" pitchFamily="34" charset="0"/>
              </a:rPr>
              <a:t>Under </a:t>
            </a:r>
            <a:r>
              <a:rPr lang="en-US" sz="1800" b="1" dirty="0" smtClean="0">
                <a:latin typeface="Calibri Light" panose="020F0302020204030204" pitchFamily="34" charset="0"/>
              </a:rPr>
              <a:t>Accounting Codes</a:t>
            </a:r>
            <a:r>
              <a:rPr lang="en-US" sz="1800" dirty="0" smtClean="0">
                <a:latin typeface="Calibri Light" panose="020F0302020204030204" pitchFamily="34" charset="0"/>
              </a:rPr>
              <a:t>, you can see what index and account code are being used for the requisition</a:t>
            </a:r>
            <a:endParaRPr lang="en-US" sz="1800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C3F18-6499-4667-A35B-ED019BB3150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72" y="1713769"/>
            <a:ext cx="7195456" cy="42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4000" dirty="0" smtClean="0">
                <a:latin typeface="Calibri Light" panose="020F0302020204030204" pitchFamily="34" charset="0"/>
              </a:rPr>
              <a:t>Reviewing:  Requisition Tab (Lower Portion)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C3F18-6499-4667-A35B-ED019BB3150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1607571"/>
            <a:ext cx="7047587" cy="43651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8857" y="1198761"/>
            <a:ext cx="4463143" cy="53864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Calibri Light" panose="020F0302020204030204" pitchFamily="34" charset="0"/>
              </a:rPr>
              <a:t>On </a:t>
            </a:r>
            <a:r>
              <a:rPr lang="en-US" sz="1600" dirty="0" smtClean="0">
                <a:latin typeface="Calibri Light" panose="020F0302020204030204" pitchFamily="34" charset="0"/>
              </a:rPr>
              <a:t>the lower portion of the </a:t>
            </a:r>
            <a:r>
              <a:rPr lang="en-US" sz="1600" dirty="0">
                <a:latin typeface="Calibri Light" panose="020F0302020204030204" pitchFamily="34" charset="0"/>
              </a:rPr>
              <a:t>requisition </a:t>
            </a:r>
            <a:r>
              <a:rPr lang="en-US" sz="1600" dirty="0" smtClean="0">
                <a:latin typeface="Calibri Light" panose="020F0302020204030204" pitchFamily="34" charset="0"/>
              </a:rPr>
              <a:t>summary you </a:t>
            </a:r>
            <a:r>
              <a:rPr lang="en-US" sz="1600" dirty="0">
                <a:latin typeface="Calibri Light" panose="020F0302020204030204" pitchFamily="34" charset="0"/>
              </a:rPr>
              <a:t>can view</a:t>
            </a:r>
            <a:r>
              <a:rPr lang="en-US" sz="1600" dirty="0" smtClean="0">
                <a:latin typeface="Calibri Light" panose="020F03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Internal/External notes and attachments </a:t>
            </a:r>
            <a:r>
              <a:rPr lang="en-US" sz="1400" b="1" dirty="0" smtClean="0">
                <a:latin typeface="Calibri Light" panose="020F0302020204030204" pitchFamily="34" charset="0"/>
              </a:rPr>
              <a:t>(A)</a:t>
            </a:r>
            <a:endParaRPr lang="en-US" sz="1400" b="1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Supplier info </a:t>
            </a:r>
            <a:r>
              <a:rPr lang="en-US" sz="1400" b="1" dirty="0" smtClean="0">
                <a:latin typeface="Calibri Light" panose="020F0302020204030204" pitchFamily="34" charset="0"/>
              </a:rPr>
              <a:t>(B) </a:t>
            </a:r>
            <a:endParaRPr lang="en-US" sz="1400" b="1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 Light" panose="020F0302020204030204" pitchFamily="34" charset="0"/>
              </a:rPr>
              <a:t>Line items – product/service details </a:t>
            </a:r>
            <a:r>
              <a:rPr lang="en-US" sz="1400" b="1" dirty="0" smtClean="0">
                <a:latin typeface="Calibri Light" panose="020F0302020204030204" pitchFamily="34" charset="0"/>
              </a:rPr>
              <a:t>(C) </a:t>
            </a:r>
            <a:endParaRPr lang="en-US" sz="1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 Light" panose="020F0302020204030204" pitchFamily="34" charset="0"/>
              </a:rPr>
              <a:t>Internal notes &amp; attachments are only visible internally, meaning only ETSU eBucs users can see them</a:t>
            </a:r>
            <a:br>
              <a:rPr lang="en-US" sz="1600" dirty="0" smtClean="0">
                <a:latin typeface="Calibri Light" panose="020F0302020204030204" pitchFamily="34" charset="0"/>
              </a:rPr>
            </a:br>
            <a:endParaRPr lang="en-US" sz="16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 Light" panose="020F0302020204030204" pitchFamily="34" charset="0"/>
              </a:rPr>
              <a:t>External notes &amp; attachments are visible internally as well as externally to the supplier</a:t>
            </a:r>
            <a:br>
              <a:rPr lang="en-US" sz="1600" dirty="0" smtClean="0">
                <a:latin typeface="Calibri Light" panose="020F0302020204030204" pitchFamily="34" charset="0"/>
              </a:rPr>
            </a:br>
            <a:endParaRPr lang="en-US" sz="16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 Light" panose="020F0302020204030204" pitchFamily="34" charset="0"/>
              </a:rPr>
              <a:t>An approver may also add notes/attachments if the requisition is assigned to them. </a:t>
            </a:r>
            <a:br>
              <a:rPr lang="en-US" sz="1600" dirty="0" smtClean="0">
                <a:latin typeface="Calibri Light" panose="020F0302020204030204" pitchFamily="34" charset="0"/>
              </a:rPr>
            </a:br>
            <a:endParaRPr lang="en-US" sz="16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 Light" panose="020F0302020204030204" pitchFamily="34" charset="0"/>
              </a:rPr>
              <a:t>To </a:t>
            </a:r>
            <a:r>
              <a:rPr lang="en-US" sz="1600" dirty="0">
                <a:latin typeface="Calibri Light" panose="020F0302020204030204" pitchFamily="34" charset="0"/>
              </a:rPr>
              <a:t>add a </a:t>
            </a:r>
            <a:r>
              <a:rPr lang="en-US" sz="1600" dirty="0" smtClean="0">
                <a:latin typeface="Calibri Light" panose="020F0302020204030204" pitchFamily="34" charset="0"/>
              </a:rPr>
              <a:t>note/attachment</a:t>
            </a:r>
            <a:r>
              <a:rPr lang="en-US" sz="1600" dirty="0">
                <a:latin typeface="Calibri Light" panose="020F0302020204030204" pitchFamily="34" charset="0"/>
              </a:rPr>
              <a:t>, click the </a:t>
            </a:r>
            <a:r>
              <a:rPr lang="en-US" sz="1600" b="1" dirty="0">
                <a:latin typeface="Calibri Light" panose="020F0302020204030204" pitchFamily="34" charset="0"/>
              </a:rPr>
              <a:t>edit</a:t>
            </a:r>
            <a:r>
              <a:rPr lang="en-US" sz="1600" dirty="0">
                <a:latin typeface="Calibri Light" panose="020F0302020204030204" pitchFamily="34" charset="0"/>
              </a:rPr>
              <a:t> button in those sections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Calibri Light" panose="020F0302020204030204" pitchFamily="34" charset="0"/>
              </a:rPr>
              <a:t>Note:  </a:t>
            </a:r>
            <a:r>
              <a:rPr lang="en-US" sz="1400" dirty="0" smtClean="0">
                <a:latin typeface="Calibri Light" panose="020F0302020204030204" pitchFamily="34" charset="0"/>
              </a:rPr>
              <a:t>Only PDF and Word Docs are able to be attached</a:t>
            </a:r>
            <a:endParaRPr lang="en-US" sz="1400" dirty="0">
              <a:latin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5637"/>
            <a:ext cx="10972800" cy="949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PR Approvals Tab (Workflow)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92082" y="3323682"/>
            <a:ext cx="7685310" cy="3077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700" kern="0" dirty="0" smtClean="0">
                <a:latin typeface="Calibri Light" panose="020F0302020204030204" pitchFamily="34" charset="0"/>
              </a:rPr>
              <a:t>Requisitions go through a series of approvals before they are issued a PO number.  This is called the </a:t>
            </a:r>
            <a:r>
              <a:rPr lang="en-US" sz="1700" b="1" kern="0" dirty="0" smtClean="0">
                <a:latin typeface="Calibri Light" panose="020F0302020204030204" pitchFamily="34" charset="0"/>
              </a:rPr>
              <a:t>Workflow.</a:t>
            </a:r>
            <a:br>
              <a:rPr lang="en-US" sz="1700" b="1" kern="0" dirty="0" smtClean="0">
                <a:latin typeface="Calibri Light" panose="020F0302020204030204" pitchFamily="34" charset="0"/>
              </a:rPr>
            </a:br>
            <a:endParaRPr lang="en-US" sz="17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kern="0" dirty="0">
                <a:latin typeface="Calibri Light" panose="020F0302020204030204" pitchFamily="34" charset="0"/>
              </a:rPr>
              <a:t>The </a:t>
            </a:r>
            <a:r>
              <a:rPr lang="en-US" sz="1700" b="1" kern="0" dirty="0">
                <a:latin typeface="Calibri Light" panose="020F0302020204030204" pitchFamily="34" charset="0"/>
              </a:rPr>
              <a:t>PR Approvals </a:t>
            </a:r>
            <a:r>
              <a:rPr lang="en-US" sz="1700" kern="0" dirty="0">
                <a:latin typeface="Calibri Light" panose="020F0302020204030204" pitchFamily="34" charset="0"/>
              </a:rPr>
              <a:t>tab will show you where the requisition </a:t>
            </a:r>
            <a:r>
              <a:rPr lang="en-US" sz="1700" kern="0" dirty="0" smtClean="0">
                <a:latin typeface="Calibri Light" panose="020F0302020204030204" pitchFamily="34" charset="0"/>
              </a:rPr>
              <a:t>is pending approval </a:t>
            </a:r>
            <a:r>
              <a:rPr lang="en-US" sz="1700" kern="0" dirty="0">
                <a:latin typeface="Calibri Light" panose="020F0302020204030204" pitchFamily="34" charset="0"/>
              </a:rPr>
              <a:t>in the </a:t>
            </a:r>
            <a:r>
              <a:rPr lang="en-US" sz="1700" kern="0" dirty="0" smtClean="0">
                <a:latin typeface="Calibri Light" panose="020F0302020204030204" pitchFamily="34" charset="0"/>
              </a:rPr>
              <a:t>workflow</a:t>
            </a:r>
            <a:br>
              <a:rPr lang="en-US" sz="1700" kern="0" dirty="0" smtClean="0">
                <a:latin typeface="Calibri Light" panose="020F0302020204030204" pitchFamily="34" charset="0"/>
              </a:rPr>
            </a:br>
            <a:endParaRPr lang="en-US" sz="17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kern="0" dirty="0" smtClean="0">
                <a:latin typeface="Calibri Light" panose="020F0302020204030204" pitchFamily="34" charset="0"/>
              </a:rPr>
              <a:t>Depending on what the requisition is for, there may be more or less approval steps in the workflow</a:t>
            </a:r>
            <a:br>
              <a:rPr lang="en-US" sz="1700" kern="0" dirty="0" smtClean="0">
                <a:latin typeface="Calibri Light" panose="020F0302020204030204" pitchFamily="34" charset="0"/>
              </a:rPr>
            </a:br>
            <a:endParaRPr lang="en-US" sz="17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kern="0" dirty="0" smtClean="0">
                <a:latin typeface="Calibri Light" panose="020F0302020204030204" pitchFamily="34" charset="0"/>
              </a:rPr>
              <a:t>You can also view who the approver(s) are in a specific workflow step by clicking </a:t>
            </a:r>
            <a:r>
              <a:rPr lang="en-US" sz="1700" b="1" kern="0" dirty="0" smtClean="0">
                <a:latin typeface="Calibri Light" panose="020F0302020204030204" pitchFamily="34" charset="0"/>
              </a:rPr>
              <a:t>“view approvers”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2" y="1287009"/>
            <a:ext cx="9534071" cy="1774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4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8C15-27B6-4F9C-84BF-F40DC13B827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47" y="1724764"/>
            <a:ext cx="5820587" cy="4039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27925"/>
            <a:ext cx="10972800" cy="9497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 smtClean="0">
                <a:latin typeface="Calibri Light" panose="020F0302020204030204" pitchFamily="34" charset="0"/>
              </a:rPr>
              <a:t>Reviewing:  Comments Tab</a:t>
            </a:r>
            <a:endParaRPr lang="en-US" sz="4000" kern="0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7713" y="2083073"/>
            <a:ext cx="4463143" cy="34967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Comments can be viewed and added to a requisition on the </a:t>
            </a:r>
            <a:r>
              <a:rPr lang="en-US" sz="1800" b="1" kern="0" dirty="0" smtClean="0">
                <a:latin typeface="Calibri Light" panose="020F0302020204030204" pitchFamily="34" charset="0"/>
              </a:rPr>
              <a:t>Comments</a:t>
            </a:r>
            <a:r>
              <a:rPr lang="en-US" sz="1800" kern="0" dirty="0" smtClean="0">
                <a:latin typeface="Calibri Light" panose="020F0302020204030204" pitchFamily="34" charset="0"/>
              </a:rPr>
              <a:t> tab</a:t>
            </a:r>
            <a:br>
              <a:rPr lang="en-US" sz="1800" kern="0" dirty="0" smtClean="0">
                <a:latin typeface="Calibri Light" panose="020F0302020204030204" pitchFamily="34" charset="0"/>
              </a:rPr>
            </a:br>
            <a:endParaRPr lang="en-US" sz="18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Click </a:t>
            </a:r>
            <a:r>
              <a:rPr lang="en-US" sz="1800" b="1" kern="0" dirty="0" smtClean="0">
                <a:latin typeface="Calibri Light" panose="020F0302020204030204" pitchFamily="34" charset="0"/>
              </a:rPr>
              <a:t>“Add Comment” </a:t>
            </a:r>
            <a:r>
              <a:rPr lang="en-US" sz="1800" kern="0" dirty="0" smtClean="0">
                <a:latin typeface="Calibri Light" panose="020F0302020204030204" pitchFamily="34" charset="0"/>
              </a:rPr>
              <a:t>to add a new comment</a:t>
            </a:r>
            <a:br>
              <a:rPr lang="en-US" sz="1800" kern="0" dirty="0" smtClean="0">
                <a:latin typeface="Calibri Light" panose="020F0302020204030204" pitchFamily="34" charset="0"/>
              </a:rPr>
            </a:br>
            <a:endParaRPr lang="en-US" sz="18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>
                <a:latin typeface="Calibri Light" panose="020F0302020204030204" pitchFamily="34" charset="0"/>
              </a:rPr>
              <a:t>To reply to another user’s comment, click </a:t>
            </a:r>
            <a:r>
              <a:rPr lang="en-US" sz="1800" b="1" kern="0" dirty="0" smtClean="0">
                <a:latin typeface="Calibri Light" panose="020F0302020204030204" pitchFamily="34" charset="0"/>
              </a:rPr>
              <a:t>“Reply To” </a:t>
            </a:r>
            <a:r>
              <a:rPr lang="en-US" sz="1800" kern="0" dirty="0" smtClean="0">
                <a:latin typeface="Calibri Light" panose="020F0302020204030204" pitchFamily="34" charset="0"/>
              </a:rPr>
              <a:t/>
            </a:r>
            <a:br>
              <a:rPr lang="en-US" sz="1800" kern="0" dirty="0" smtClean="0">
                <a:latin typeface="Calibri Light" panose="020F0302020204030204" pitchFamily="34" charset="0"/>
              </a:rPr>
            </a:br>
            <a:endParaRPr lang="en-US" sz="1800" kern="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>
                <a:latin typeface="Calibri Light" panose="020F0302020204030204" pitchFamily="34" charset="0"/>
              </a:rPr>
              <a:t>Y</a:t>
            </a:r>
            <a:r>
              <a:rPr lang="en-US" sz="1800" kern="0" dirty="0" smtClean="0">
                <a:latin typeface="Calibri Light" panose="020F0302020204030204" pitchFamily="34" charset="0"/>
              </a:rPr>
              <a:t>ou do not have to be assigned to the requisition to add a comment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645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38885</TotalTime>
  <Words>720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Rage Italic</vt:lpstr>
      <vt:lpstr>Wingdings</vt:lpstr>
      <vt:lpstr>Office Theme</vt:lpstr>
      <vt:lpstr>Default Design</vt:lpstr>
      <vt:lpstr>eBucs Approval Training</vt:lpstr>
      <vt:lpstr>“My Approvals” </vt:lpstr>
      <vt:lpstr>Assigning a Requisition to Yourself</vt:lpstr>
      <vt:lpstr>PowerPoint Presentation</vt:lpstr>
      <vt:lpstr>PowerPoint Presentation</vt:lpstr>
      <vt:lpstr>Reviewing:  Requisition Summary Tab (Header)</vt:lpstr>
      <vt:lpstr>Reviewing:  Requisition Tab (Lower Portion)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Available Actions:  Approving &amp; Rejecting</vt:lpstr>
      <vt:lpstr>PowerPoint Presentation</vt:lpstr>
      <vt:lpstr>PowerPoint Presentation</vt:lpstr>
    </vt:vector>
  </TitlesOfParts>
  <Company>ETSU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Tyler L.</dc:creator>
  <cp:lastModifiedBy>Gray, Tyler L.</cp:lastModifiedBy>
  <cp:revision>106</cp:revision>
  <dcterms:created xsi:type="dcterms:W3CDTF">2016-07-27T15:19:21Z</dcterms:created>
  <dcterms:modified xsi:type="dcterms:W3CDTF">2017-08-15T12:57:47Z</dcterms:modified>
</cp:coreProperties>
</file>