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65" r:id="rId4"/>
    <p:sldId id="266" r:id="rId5"/>
    <p:sldId id="267" r:id="rId6"/>
    <p:sldId id="268" r:id="rId7"/>
    <p:sldId id="269" r:id="rId8"/>
    <p:sldId id="258" r:id="rId9"/>
    <p:sldId id="261" r:id="rId10"/>
    <p:sldId id="272" r:id="rId11"/>
    <p:sldId id="270" r:id="rId12"/>
    <p:sldId id="274" r:id="rId13"/>
    <p:sldId id="275" r:id="rId14"/>
    <p:sldId id="276" r:id="rId15"/>
    <p:sldId id="277" r:id="rId16"/>
    <p:sldId id="263" r:id="rId17"/>
    <p:sldId id="264" r:id="rId18"/>
    <p:sldId id="262"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2D55300-9B4B-4E42-B2F7-4260FD4D69FF}" v="965" dt="2023-08-01T15:57:33.554"/>
    <p1510:client id="{689360F3-4DB7-424C-8F17-1C3F27D246E1}" v="162" dt="2023-07-27T16:59:44.536"/>
    <p1510:client id="{7FE1B373-5F4C-D6B8-B496-BB165B71D646}" v="37" dt="2023-07-27T19:29:27.381"/>
    <p1510:client id="{9AA4D7D6-719C-4B32-AB2C-0C772A07D557}" v="1" dt="2023-08-01T14:45:15.002"/>
    <p1510:client id="{A6C3DA67-C71A-03D9-6702-C677ED396F74}" v="420" dt="2023-08-01T14:39:09.174"/>
    <p1510:client id="{F03220C2-D199-D8AD-81B7-6F71A0DFFD3F}" v="1" dt="2023-08-01T14:40:59.685"/>
    <p1510:client id="{F593F9D3-8351-941D-AA7A-0D6ED6242AAC}" v="62" dt="2023-08-02T20:16:55.34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503645-DCFE-47FC-8A66-F9A45A422ED9}"/>
              </a:ext>
            </a:extLst>
          </p:cNvPr>
          <p:cNvSpPr>
            <a:spLocks noGrp="1"/>
          </p:cNvSpPr>
          <p:nvPr>
            <p:ph type="ctrTitle"/>
          </p:nvPr>
        </p:nvSpPr>
        <p:spPr>
          <a:xfrm>
            <a:off x="3221150" y="1247140"/>
            <a:ext cx="7891760" cy="3450844"/>
          </a:xfrm>
        </p:spPr>
        <p:txBody>
          <a:bodyPr anchor="t"/>
          <a:lstStyle>
            <a:lvl1pPr algn="l">
              <a:defRPr sz="6000"/>
            </a:lvl1pPr>
          </a:lstStyle>
          <a:p>
            <a:r>
              <a:rPr lang="en-US"/>
              <a:t>Click to edit Master title style</a:t>
            </a:r>
          </a:p>
        </p:txBody>
      </p:sp>
      <p:sp>
        <p:nvSpPr>
          <p:cNvPr id="3" name="Subtitle 2">
            <a:extLst>
              <a:ext uri="{FF2B5EF4-FFF2-40B4-BE49-F238E27FC236}">
                <a16:creationId xmlns:a16="http://schemas.microsoft.com/office/drawing/2014/main" id="{2AD509FA-7BD7-4D45-998F-0E43038F179C}"/>
              </a:ext>
            </a:extLst>
          </p:cNvPr>
          <p:cNvSpPr>
            <a:spLocks noGrp="1"/>
          </p:cNvSpPr>
          <p:nvPr>
            <p:ph type="subTitle" idx="1"/>
          </p:nvPr>
        </p:nvSpPr>
        <p:spPr>
          <a:xfrm>
            <a:off x="3221150" y="4818126"/>
            <a:ext cx="7891760" cy="1268984"/>
          </a:xfrm>
        </p:spPr>
        <p:txBody>
          <a:bodyPr anchor="b"/>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9" name="Rectangle 8">
            <a:extLst>
              <a:ext uri="{FF2B5EF4-FFF2-40B4-BE49-F238E27FC236}">
                <a16:creationId xmlns:a16="http://schemas.microsoft.com/office/drawing/2014/main" id="{2D03A0B2-4A2F-D846-A5E6-FB7CB9A031F7}"/>
              </a:ext>
            </a:extLst>
          </p:cNvPr>
          <p:cNvSpPr/>
          <p:nvPr/>
        </p:nvSpPr>
        <p:spPr>
          <a:xfrm>
            <a:off x="1" y="1375492"/>
            <a:ext cx="2770698" cy="5482505"/>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0" name="Rectangle 9">
            <a:extLst>
              <a:ext uri="{FF2B5EF4-FFF2-40B4-BE49-F238E27FC236}">
                <a16:creationId xmlns:a16="http://schemas.microsoft.com/office/drawing/2014/main" id="{7F573F1D-73A7-FB41-BCAD-FC9AA7DEF4F5}"/>
              </a:ext>
            </a:extLst>
          </p:cNvPr>
          <p:cNvSpPr/>
          <p:nvPr/>
        </p:nvSpPr>
        <p:spPr>
          <a:xfrm>
            <a:off x="0" y="-3"/>
            <a:ext cx="1373567" cy="6857999"/>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7" name="Date Placeholder 6">
            <a:extLst>
              <a:ext uri="{FF2B5EF4-FFF2-40B4-BE49-F238E27FC236}">
                <a16:creationId xmlns:a16="http://schemas.microsoft.com/office/drawing/2014/main" id="{DDCFA51C-E4FE-4BF2-A2DD-E32DE57D8AD0}"/>
              </a:ext>
            </a:extLst>
          </p:cNvPr>
          <p:cNvSpPr>
            <a:spLocks noGrp="1"/>
          </p:cNvSpPr>
          <p:nvPr>
            <p:ph type="dt" sz="half" idx="10"/>
          </p:nvPr>
        </p:nvSpPr>
        <p:spPr/>
        <p:txBody>
          <a:bodyPr/>
          <a:lstStyle/>
          <a:p>
            <a:pPr algn="r"/>
            <a:fld id="{1449AA12-8195-4182-A7AC-2E7E59DFBDAF}" type="datetimeFigureOut">
              <a:rPr lang="en-US" smtClean="0"/>
              <a:pPr algn="r"/>
              <a:t>8/2/2023</a:t>
            </a:fld>
            <a:endParaRPr lang="en-US"/>
          </a:p>
        </p:txBody>
      </p:sp>
      <p:sp>
        <p:nvSpPr>
          <p:cNvPr id="8" name="Footer Placeholder 7">
            <a:extLst>
              <a:ext uri="{FF2B5EF4-FFF2-40B4-BE49-F238E27FC236}">
                <a16:creationId xmlns:a16="http://schemas.microsoft.com/office/drawing/2014/main" id="{5A438448-FC2D-4A2F-B7C0-04AC50311EAA}"/>
              </a:ext>
            </a:extLst>
          </p:cNvPr>
          <p:cNvSpPr>
            <a:spLocks noGrp="1"/>
          </p:cNvSpPr>
          <p:nvPr>
            <p:ph type="ftr" sz="quarter" idx="11"/>
          </p:nvPr>
        </p:nvSpPr>
        <p:spPr>
          <a:xfrm>
            <a:off x="3221150" y="6292850"/>
            <a:ext cx="4114800" cy="365125"/>
          </a:xfrm>
        </p:spPr>
        <p:txBody>
          <a:bodyPr/>
          <a:lstStyle/>
          <a:p>
            <a:pPr algn="l"/>
            <a:endParaRPr lang="en-US"/>
          </a:p>
        </p:txBody>
      </p:sp>
      <p:sp>
        <p:nvSpPr>
          <p:cNvPr id="11" name="Slide Number Placeholder 10">
            <a:extLst>
              <a:ext uri="{FF2B5EF4-FFF2-40B4-BE49-F238E27FC236}">
                <a16:creationId xmlns:a16="http://schemas.microsoft.com/office/drawing/2014/main" id="{3B07C67E-EAD9-47D8-9559-4E091BC03BA8}"/>
              </a:ext>
            </a:extLst>
          </p:cNvPr>
          <p:cNvSpPr>
            <a:spLocks noGrp="1"/>
          </p:cNvSpPr>
          <p:nvPr>
            <p:ph type="sldNum" sz="quarter" idx="12"/>
          </p:nvPr>
        </p:nvSpPr>
        <p:spPr/>
        <p:txBody>
          <a:bodyPr/>
          <a:lstStyle/>
          <a:p>
            <a:fld id="{14DFC975-2FD7-44A5-9E78-ECBA46156075}" type="slidenum">
              <a:rPr lang="en-US" smtClean="0"/>
              <a:t>‹#›</a:t>
            </a:fld>
            <a:endParaRPr lang="en-US"/>
          </a:p>
        </p:txBody>
      </p:sp>
    </p:spTree>
    <p:extLst>
      <p:ext uri="{BB962C8B-B14F-4D97-AF65-F5344CB8AC3E}">
        <p14:creationId xmlns:p14="http://schemas.microsoft.com/office/powerpoint/2010/main" val="20251717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EC53B0-59B2-4B39-93E0-DCFBB932C82A}"/>
              </a:ext>
            </a:extLst>
          </p:cNvPr>
          <p:cNvSpPr>
            <a:spLocks noGrp="1"/>
          </p:cNvSpPr>
          <p:nvPr>
            <p:ph type="title"/>
          </p:nvPr>
        </p:nvSpPr>
        <p:spPr>
          <a:xfrm>
            <a:off x="1587710" y="455362"/>
            <a:ext cx="9525200" cy="1550419"/>
          </a:xfr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18C5F7B-98AC-425B-80BD-6C6F3032D0CE}"/>
              </a:ext>
            </a:extLst>
          </p:cNvPr>
          <p:cNvSpPr>
            <a:spLocks noGrp="1"/>
          </p:cNvSpPr>
          <p:nvPr>
            <p:ph type="body" orient="vert" idx="1"/>
          </p:nvPr>
        </p:nvSpPr>
        <p:spPr>
          <a:xfrm>
            <a:off x="1587710" y="2160016"/>
            <a:ext cx="9525200" cy="392615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C88C2EE-2433-424A-878C-24514FF5D44F}"/>
              </a:ext>
            </a:extLst>
          </p:cNvPr>
          <p:cNvSpPr>
            <a:spLocks noGrp="1"/>
          </p:cNvSpPr>
          <p:nvPr>
            <p:ph type="dt" sz="half" idx="10"/>
          </p:nvPr>
        </p:nvSpPr>
        <p:spPr/>
        <p:txBody>
          <a:bodyPr/>
          <a:lstStyle/>
          <a:p>
            <a:fld id="{1449AA12-8195-4182-A7AC-2E7E59DFBDAF}" type="datetimeFigureOut">
              <a:rPr lang="en-US" smtClean="0"/>
              <a:t>8/2/2023</a:t>
            </a:fld>
            <a:endParaRPr lang="en-US"/>
          </a:p>
        </p:txBody>
      </p:sp>
      <p:sp>
        <p:nvSpPr>
          <p:cNvPr id="5" name="Footer Placeholder 4">
            <a:extLst>
              <a:ext uri="{FF2B5EF4-FFF2-40B4-BE49-F238E27FC236}">
                <a16:creationId xmlns:a16="http://schemas.microsoft.com/office/drawing/2014/main" id="{1FFEFD20-ADE2-40F3-A071-6D1E97F8FB3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B7D1D5-5E92-48E1-9475-EC122D3FE613}"/>
              </a:ext>
            </a:extLst>
          </p:cNvPr>
          <p:cNvSpPr>
            <a:spLocks noGrp="1"/>
          </p:cNvSpPr>
          <p:nvPr>
            <p:ph type="sldNum" sz="quarter" idx="12"/>
          </p:nvPr>
        </p:nvSpPr>
        <p:spPr/>
        <p:txBody>
          <a:bodyPr/>
          <a:lstStyle/>
          <a:p>
            <a:fld id="{14DFC975-2FD7-44A5-9E78-ECBA46156075}" type="slidenum">
              <a:rPr lang="en-US" smtClean="0"/>
              <a:t>‹#›</a:t>
            </a:fld>
            <a:endParaRPr lang="en-US"/>
          </a:p>
        </p:txBody>
      </p:sp>
      <p:sp>
        <p:nvSpPr>
          <p:cNvPr id="9" name="Rectangle 8">
            <a:extLst>
              <a:ext uri="{FF2B5EF4-FFF2-40B4-BE49-F238E27FC236}">
                <a16:creationId xmlns:a16="http://schemas.microsoft.com/office/drawing/2014/main" id="{60FCF945-5CF3-5542-A36A-9CBB738E735E}"/>
              </a:ext>
            </a:extLst>
          </p:cNvPr>
          <p:cNvSpPr/>
          <p:nvPr/>
        </p:nvSpPr>
        <p:spPr>
          <a:xfrm>
            <a:off x="0" y="565153"/>
            <a:ext cx="1133856" cy="6292847"/>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3C7D61B-66C5-4341-8F2D-129A9E4D8283}"/>
              </a:ext>
            </a:extLst>
          </p:cNvPr>
          <p:cNvSpPr/>
          <p:nvPr/>
        </p:nvSpPr>
        <p:spPr>
          <a:xfrm>
            <a:off x="0" y="-3"/>
            <a:ext cx="565150" cy="6857999"/>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49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513325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F47FBCF-6EDB-4883-92D4-612F4D1C5589}"/>
              </a:ext>
            </a:extLst>
          </p:cNvPr>
          <p:cNvSpPr>
            <a:spLocks noGrp="1"/>
          </p:cNvSpPr>
          <p:nvPr>
            <p:ph type="title" orient="vert"/>
          </p:nvPr>
        </p:nvSpPr>
        <p:spPr>
          <a:xfrm>
            <a:off x="8846380" y="565149"/>
            <a:ext cx="2266530" cy="5611813"/>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49D2DF8-B588-416F-AA11-9F3A0DDE6765}"/>
              </a:ext>
            </a:extLst>
          </p:cNvPr>
          <p:cNvSpPr>
            <a:spLocks noGrp="1"/>
          </p:cNvSpPr>
          <p:nvPr>
            <p:ph type="body" orient="vert" idx="1"/>
          </p:nvPr>
        </p:nvSpPr>
        <p:spPr>
          <a:xfrm>
            <a:off x="1587710" y="565149"/>
            <a:ext cx="7088929" cy="56118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72F7B1D-405D-4EE7-9A23-3F21916C9503}"/>
              </a:ext>
            </a:extLst>
          </p:cNvPr>
          <p:cNvSpPr>
            <a:spLocks noGrp="1"/>
          </p:cNvSpPr>
          <p:nvPr>
            <p:ph type="dt" sz="half" idx="10"/>
          </p:nvPr>
        </p:nvSpPr>
        <p:spPr/>
        <p:txBody>
          <a:bodyPr/>
          <a:lstStyle/>
          <a:p>
            <a:fld id="{1449AA12-8195-4182-A7AC-2E7E59DFBDAF}" type="datetimeFigureOut">
              <a:rPr lang="en-US" smtClean="0"/>
              <a:t>8/2/2023</a:t>
            </a:fld>
            <a:endParaRPr lang="en-US"/>
          </a:p>
        </p:txBody>
      </p:sp>
      <p:sp>
        <p:nvSpPr>
          <p:cNvPr id="5" name="Footer Placeholder 4">
            <a:extLst>
              <a:ext uri="{FF2B5EF4-FFF2-40B4-BE49-F238E27FC236}">
                <a16:creationId xmlns:a16="http://schemas.microsoft.com/office/drawing/2014/main" id="{D27B9304-686C-431A-8E7F-D9DD19F4DF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BFA240B-DB2E-46ED-8AC6-744B2C1C70E3}"/>
              </a:ext>
            </a:extLst>
          </p:cNvPr>
          <p:cNvSpPr>
            <a:spLocks noGrp="1"/>
          </p:cNvSpPr>
          <p:nvPr>
            <p:ph type="sldNum" sz="quarter" idx="12"/>
          </p:nvPr>
        </p:nvSpPr>
        <p:spPr/>
        <p:txBody>
          <a:bodyPr/>
          <a:lstStyle/>
          <a:p>
            <a:fld id="{14DFC975-2FD7-44A5-9E78-ECBA46156075}" type="slidenum">
              <a:rPr lang="en-US" smtClean="0"/>
              <a:t>‹#›</a:t>
            </a:fld>
            <a:endParaRPr lang="en-US"/>
          </a:p>
        </p:txBody>
      </p:sp>
      <p:sp>
        <p:nvSpPr>
          <p:cNvPr id="9" name="Rectangle 8">
            <a:extLst>
              <a:ext uri="{FF2B5EF4-FFF2-40B4-BE49-F238E27FC236}">
                <a16:creationId xmlns:a16="http://schemas.microsoft.com/office/drawing/2014/main" id="{2F275F2C-778B-864A-8379-6D0726B18FDC}"/>
              </a:ext>
            </a:extLst>
          </p:cNvPr>
          <p:cNvSpPr/>
          <p:nvPr/>
        </p:nvSpPr>
        <p:spPr>
          <a:xfrm>
            <a:off x="0" y="565153"/>
            <a:ext cx="1133856" cy="6292847"/>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70051C8-76B3-384B-BCF1-60BB80301FCD}"/>
              </a:ext>
            </a:extLst>
          </p:cNvPr>
          <p:cNvSpPr/>
          <p:nvPr/>
        </p:nvSpPr>
        <p:spPr>
          <a:xfrm>
            <a:off x="0" y="-3"/>
            <a:ext cx="565150" cy="6857999"/>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49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100179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BC5DD8-8608-4B55-96D8-0AB848C028C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8A3CC0B-7B21-422D-937D-FBD49EE9397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A0EAFA-89BC-43E9-8EB9-B6B3CD136E43}"/>
              </a:ext>
            </a:extLst>
          </p:cNvPr>
          <p:cNvSpPr>
            <a:spLocks noGrp="1"/>
          </p:cNvSpPr>
          <p:nvPr>
            <p:ph type="dt" sz="half" idx="10"/>
          </p:nvPr>
        </p:nvSpPr>
        <p:spPr/>
        <p:txBody>
          <a:bodyPr/>
          <a:lstStyle/>
          <a:p>
            <a:fld id="{1449AA12-8195-4182-A7AC-2E7E59DFBDAF}" type="datetimeFigureOut">
              <a:rPr lang="en-US" smtClean="0"/>
              <a:t>8/2/2023</a:t>
            </a:fld>
            <a:endParaRPr lang="en-US"/>
          </a:p>
        </p:txBody>
      </p:sp>
      <p:sp>
        <p:nvSpPr>
          <p:cNvPr id="5" name="Footer Placeholder 4">
            <a:extLst>
              <a:ext uri="{FF2B5EF4-FFF2-40B4-BE49-F238E27FC236}">
                <a16:creationId xmlns:a16="http://schemas.microsoft.com/office/drawing/2014/main" id="{A3850944-70C2-487F-A102-58CDFB94C3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177B7B8-A972-455E-9D8C-9B8026A5306D}"/>
              </a:ext>
            </a:extLst>
          </p:cNvPr>
          <p:cNvSpPr>
            <a:spLocks noGrp="1"/>
          </p:cNvSpPr>
          <p:nvPr>
            <p:ph type="sldNum" sz="quarter" idx="12"/>
          </p:nvPr>
        </p:nvSpPr>
        <p:spPr/>
        <p:txBody>
          <a:bodyPr/>
          <a:lstStyle/>
          <a:p>
            <a:fld id="{14DFC975-2FD7-44A5-9E78-ECBA46156075}" type="slidenum">
              <a:rPr lang="en-US" smtClean="0"/>
              <a:t>‹#›</a:t>
            </a:fld>
            <a:endParaRPr lang="en-US"/>
          </a:p>
        </p:txBody>
      </p:sp>
      <p:sp>
        <p:nvSpPr>
          <p:cNvPr id="51" name="Rectangle 50">
            <a:extLst>
              <a:ext uri="{FF2B5EF4-FFF2-40B4-BE49-F238E27FC236}">
                <a16:creationId xmlns:a16="http://schemas.microsoft.com/office/drawing/2014/main" id="{CCC95119-6D9D-3542-9E0E-4171B33DC9CA}"/>
              </a:ext>
            </a:extLst>
          </p:cNvPr>
          <p:cNvSpPr/>
          <p:nvPr/>
        </p:nvSpPr>
        <p:spPr>
          <a:xfrm>
            <a:off x="0" y="565153"/>
            <a:ext cx="1133856" cy="6292847"/>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EFC92F19-7317-314C-81B7-43B8B687F4E4}"/>
              </a:ext>
            </a:extLst>
          </p:cNvPr>
          <p:cNvSpPr/>
          <p:nvPr/>
        </p:nvSpPr>
        <p:spPr>
          <a:xfrm>
            <a:off x="0" y="-3"/>
            <a:ext cx="565150" cy="6857999"/>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49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676072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3087F2-AA0E-4F0C-9AD6-2353021573D7}"/>
              </a:ext>
            </a:extLst>
          </p:cNvPr>
          <p:cNvSpPr>
            <a:spLocks noGrp="1"/>
          </p:cNvSpPr>
          <p:nvPr>
            <p:ph type="title"/>
          </p:nvPr>
        </p:nvSpPr>
        <p:spPr>
          <a:xfrm>
            <a:off x="3221150" y="1251674"/>
            <a:ext cx="7891760" cy="2914688"/>
          </a:xfrm>
        </p:spPr>
        <p:txBody>
          <a:bodyPr anchor="t"/>
          <a:lstStyle>
            <a:lvl1pPr>
              <a:defRPr sz="5400"/>
            </a:lvl1pPr>
          </a:lstStyle>
          <a:p>
            <a:r>
              <a:rPr lang="en-US"/>
              <a:t>Click to edit Master title style</a:t>
            </a:r>
          </a:p>
        </p:txBody>
      </p:sp>
      <p:sp>
        <p:nvSpPr>
          <p:cNvPr id="3" name="Text Placeholder 2">
            <a:extLst>
              <a:ext uri="{FF2B5EF4-FFF2-40B4-BE49-F238E27FC236}">
                <a16:creationId xmlns:a16="http://schemas.microsoft.com/office/drawing/2014/main" id="{E7937807-96B8-4061-A845-1287216BF53B}"/>
              </a:ext>
            </a:extLst>
          </p:cNvPr>
          <p:cNvSpPr>
            <a:spLocks noGrp="1"/>
          </p:cNvSpPr>
          <p:nvPr>
            <p:ph type="body" idx="1"/>
          </p:nvPr>
        </p:nvSpPr>
        <p:spPr>
          <a:xfrm>
            <a:off x="3221150" y="4818126"/>
            <a:ext cx="7891760" cy="1271524"/>
          </a:xfrm>
        </p:spPr>
        <p:txBody>
          <a:bodyPr anchor="b"/>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32AF346-9503-4767-BCB4-84B823E27419}"/>
              </a:ext>
            </a:extLst>
          </p:cNvPr>
          <p:cNvSpPr>
            <a:spLocks noGrp="1"/>
          </p:cNvSpPr>
          <p:nvPr>
            <p:ph type="dt" sz="half" idx="10"/>
          </p:nvPr>
        </p:nvSpPr>
        <p:spPr/>
        <p:txBody>
          <a:bodyPr/>
          <a:lstStyle/>
          <a:p>
            <a:fld id="{1449AA12-8195-4182-A7AC-2E7E59DFBDAF}" type="datetimeFigureOut">
              <a:rPr lang="en-US" smtClean="0"/>
              <a:t>8/2/2023</a:t>
            </a:fld>
            <a:endParaRPr lang="en-US"/>
          </a:p>
        </p:txBody>
      </p:sp>
      <p:sp>
        <p:nvSpPr>
          <p:cNvPr id="5" name="Footer Placeholder 4">
            <a:extLst>
              <a:ext uri="{FF2B5EF4-FFF2-40B4-BE49-F238E27FC236}">
                <a16:creationId xmlns:a16="http://schemas.microsoft.com/office/drawing/2014/main" id="{5259605B-A39D-4BEE-B46F-16CF13FA0BA7}"/>
              </a:ext>
            </a:extLst>
          </p:cNvPr>
          <p:cNvSpPr>
            <a:spLocks noGrp="1"/>
          </p:cNvSpPr>
          <p:nvPr>
            <p:ph type="ftr" sz="quarter" idx="11"/>
          </p:nvPr>
        </p:nvSpPr>
        <p:spPr>
          <a:xfrm>
            <a:off x="3221150" y="6292850"/>
            <a:ext cx="4114800" cy="365125"/>
          </a:xfrm>
        </p:spPr>
        <p:txBody>
          <a:bodyPr/>
          <a:lstStyle/>
          <a:p>
            <a:endParaRPr lang="en-US"/>
          </a:p>
        </p:txBody>
      </p:sp>
      <p:sp>
        <p:nvSpPr>
          <p:cNvPr id="6" name="Slide Number Placeholder 5">
            <a:extLst>
              <a:ext uri="{FF2B5EF4-FFF2-40B4-BE49-F238E27FC236}">
                <a16:creationId xmlns:a16="http://schemas.microsoft.com/office/drawing/2014/main" id="{2575834A-942D-410B-A430-43F9E01FC5F9}"/>
              </a:ext>
            </a:extLst>
          </p:cNvPr>
          <p:cNvSpPr>
            <a:spLocks noGrp="1"/>
          </p:cNvSpPr>
          <p:nvPr>
            <p:ph type="sldNum" sz="quarter" idx="12"/>
          </p:nvPr>
        </p:nvSpPr>
        <p:spPr/>
        <p:txBody>
          <a:bodyPr/>
          <a:lstStyle/>
          <a:p>
            <a:fld id="{14DFC975-2FD7-44A5-9E78-ECBA46156075}" type="slidenum">
              <a:rPr lang="en-US" smtClean="0"/>
              <a:t>‹#›</a:t>
            </a:fld>
            <a:endParaRPr lang="en-US"/>
          </a:p>
        </p:txBody>
      </p:sp>
      <p:sp>
        <p:nvSpPr>
          <p:cNvPr id="9" name="Rectangle 8">
            <a:extLst>
              <a:ext uri="{FF2B5EF4-FFF2-40B4-BE49-F238E27FC236}">
                <a16:creationId xmlns:a16="http://schemas.microsoft.com/office/drawing/2014/main" id="{4AD199D5-C485-D449-9804-F755E0907B51}"/>
              </a:ext>
            </a:extLst>
          </p:cNvPr>
          <p:cNvSpPr/>
          <p:nvPr/>
        </p:nvSpPr>
        <p:spPr>
          <a:xfrm>
            <a:off x="1" y="1375492"/>
            <a:ext cx="2770698" cy="5482505"/>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0" name="Rectangle 9">
            <a:extLst>
              <a:ext uri="{FF2B5EF4-FFF2-40B4-BE49-F238E27FC236}">
                <a16:creationId xmlns:a16="http://schemas.microsoft.com/office/drawing/2014/main" id="{4290D1A7-C550-2540-86C9-EB0FB2EB2E71}"/>
              </a:ext>
            </a:extLst>
          </p:cNvPr>
          <p:cNvSpPr/>
          <p:nvPr/>
        </p:nvSpPr>
        <p:spPr>
          <a:xfrm>
            <a:off x="0" y="-3"/>
            <a:ext cx="1373567" cy="6857999"/>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Tree>
    <p:extLst>
      <p:ext uri="{BB962C8B-B14F-4D97-AF65-F5344CB8AC3E}">
        <p14:creationId xmlns:p14="http://schemas.microsoft.com/office/powerpoint/2010/main" val="16262033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5FCAD2-C321-4E81-AEBE-696A90E2D9A4}"/>
              </a:ext>
            </a:extLst>
          </p:cNvPr>
          <p:cNvSpPr>
            <a:spLocks noGrp="1"/>
          </p:cNvSpPr>
          <p:nvPr>
            <p:ph type="title"/>
          </p:nvPr>
        </p:nvSpPr>
        <p:spPr>
          <a:xfrm>
            <a:off x="1587710" y="455362"/>
            <a:ext cx="9486690" cy="1550419"/>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3EF20CD1-0E09-4415-911C-0F5B7341DD80}"/>
              </a:ext>
            </a:extLst>
          </p:cNvPr>
          <p:cNvSpPr>
            <a:spLocks noGrp="1"/>
          </p:cNvSpPr>
          <p:nvPr>
            <p:ph sz="half" idx="1"/>
          </p:nvPr>
        </p:nvSpPr>
        <p:spPr>
          <a:xfrm>
            <a:off x="1587709" y="2160016"/>
            <a:ext cx="4425437" cy="39270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A963EDD-031A-49CA-9130-067550BD0D55}"/>
              </a:ext>
            </a:extLst>
          </p:cNvPr>
          <p:cNvSpPr>
            <a:spLocks noGrp="1"/>
          </p:cNvSpPr>
          <p:nvPr>
            <p:ph sz="half" idx="2"/>
          </p:nvPr>
        </p:nvSpPr>
        <p:spPr>
          <a:xfrm>
            <a:off x="6648963" y="2160016"/>
            <a:ext cx="4425437" cy="39270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0808E79-A0BE-49F3-AE92-7EE5CC78F1A6}"/>
              </a:ext>
            </a:extLst>
          </p:cNvPr>
          <p:cNvSpPr>
            <a:spLocks noGrp="1"/>
          </p:cNvSpPr>
          <p:nvPr>
            <p:ph type="dt" sz="half" idx="10"/>
          </p:nvPr>
        </p:nvSpPr>
        <p:spPr/>
        <p:txBody>
          <a:bodyPr/>
          <a:lstStyle/>
          <a:p>
            <a:fld id="{1449AA12-8195-4182-A7AC-2E7E59DFBDAF}" type="datetimeFigureOut">
              <a:rPr lang="en-US" smtClean="0"/>
              <a:t>8/2/2023</a:t>
            </a:fld>
            <a:endParaRPr lang="en-US"/>
          </a:p>
        </p:txBody>
      </p:sp>
      <p:sp>
        <p:nvSpPr>
          <p:cNvPr id="6" name="Footer Placeholder 5">
            <a:extLst>
              <a:ext uri="{FF2B5EF4-FFF2-40B4-BE49-F238E27FC236}">
                <a16:creationId xmlns:a16="http://schemas.microsoft.com/office/drawing/2014/main" id="{2898B87C-BF1E-47CF-9A4E-FD4BE32C05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AC06E71-46F6-469C-A9CA-E707EBE51B58}"/>
              </a:ext>
            </a:extLst>
          </p:cNvPr>
          <p:cNvSpPr>
            <a:spLocks noGrp="1"/>
          </p:cNvSpPr>
          <p:nvPr>
            <p:ph type="sldNum" sz="quarter" idx="12"/>
          </p:nvPr>
        </p:nvSpPr>
        <p:spPr/>
        <p:txBody>
          <a:bodyPr/>
          <a:lstStyle/>
          <a:p>
            <a:fld id="{14DFC975-2FD7-44A5-9E78-ECBA46156075}" type="slidenum">
              <a:rPr lang="en-US" smtClean="0"/>
              <a:t>‹#›</a:t>
            </a:fld>
            <a:endParaRPr lang="en-US"/>
          </a:p>
        </p:txBody>
      </p:sp>
      <p:sp>
        <p:nvSpPr>
          <p:cNvPr id="10" name="Rectangle 9">
            <a:extLst>
              <a:ext uri="{FF2B5EF4-FFF2-40B4-BE49-F238E27FC236}">
                <a16:creationId xmlns:a16="http://schemas.microsoft.com/office/drawing/2014/main" id="{052659F6-6B3B-A545-A45F-FAD238210D47}"/>
              </a:ext>
            </a:extLst>
          </p:cNvPr>
          <p:cNvSpPr/>
          <p:nvPr/>
        </p:nvSpPr>
        <p:spPr>
          <a:xfrm>
            <a:off x="0" y="565153"/>
            <a:ext cx="1133856" cy="6292847"/>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80637F8-15DE-2240-8BF8-D6E57A337B1A}"/>
              </a:ext>
            </a:extLst>
          </p:cNvPr>
          <p:cNvSpPr/>
          <p:nvPr/>
        </p:nvSpPr>
        <p:spPr>
          <a:xfrm>
            <a:off x="0" y="-3"/>
            <a:ext cx="565150" cy="6857999"/>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49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58636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53B26D-64DE-4314-8BD2-25FD618FB46D}"/>
              </a:ext>
            </a:extLst>
          </p:cNvPr>
          <p:cNvSpPr>
            <a:spLocks noGrp="1"/>
          </p:cNvSpPr>
          <p:nvPr>
            <p:ph type="title"/>
          </p:nvPr>
        </p:nvSpPr>
        <p:spPr>
          <a:xfrm>
            <a:off x="1591056" y="457200"/>
            <a:ext cx="9521854" cy="1554480"/>
          </a:xfrm>
        </p:spPr>
        <p:txBody>
          <a:bodyPr/>
          <a:lstStyle/>
          <a:p>
            <a:r>
              <a:rPr lang="en-US"/>
              <a:t>Click to edit Master title style</a:t>
            </a:r>
          </a:p>
        </p:txBody>
      </p:sp>
      <p:sp>
        <p:nvSpPr>
          <p:cNvPr id="3" name="Text Placeholder 2">
            <a:extLst>
              <a:ext uri="{FF2B5EF4-FFF2-40B4-BE49-F238E27FC236}">
                <a16:creationId xmlns:a16="http://schemas.microsoft.com/office/drawing/2014/main" id="{29D77613-5CEE-4B05-A937-CD43EAAABF38}"/>
              </a:ext>
            </a:extLst>
          </p:cNvPr>
          <p:cNvSpPr>
            <a:spLocks noGrp="1"/>
          </p:cNvSpPr>
          <p:nvPr>
            <p:ph type="body" idx="1"/>
          </p:nvPr>
        </p:nvSpPr>
        <p:spPr>
          <a:xfrm>
            <a:off x="1591057" y="2165086"/>
            <a:ext cx="4425696" cy="823912"/>
          </a:xfrm>
        </p:spPr>
        <p:txBody>
          <a:bodyPr anchor="b">
            <a:norm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43E4779-3B5A-4993-9C7F-FB19F1633F5D}"/>
              </a:ext>
            </a:extLst>
          </p:cNvPr>
          <p:cNvSpPr>
            <a:spLocks noGrp="1"/>
          </p:cNvSpPr>
          <p:nvPr>
            <p:ph sz="half" idx="2"/>
          </p:nvPr>
        </p:nvSpPr>
        <p:spPr>
          <a:xfrm>
            <a:off x="1591056" y="2988998"/>
            <a:ext cx="4425697" cy="3098112"/>
          </a:xfrm>
        </p:spPr>
        <p:txBody>
          <a:bodyPr/>
          <a:lstStyle>
            <a:lvl1pPr>
              <a:defRPr sz="2000"/>
            </a:lvl1pPr>
            <a:lvl2pPr>
              <a:defRPr sz="1800"/>
            </a:lvl2pPr>
            <a:lvl3pPr>
              <a:defRPr sz="1600"/>
            </a:lvl3pPr>
            <a:lvl4pPr>
              <a:defRPr sz="1400"/>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B51081A-685C-4C18-9AE9-425106A02F6B}"/>
              </a:ext>
            </a:extLst>
          </p:cNvPr>
          <p:cNvSpPr>
            <a:spLocks noGrp="1"/>
          </p:cNvSpPr>
          <p:nvPr>
            <p:ph type="body" sz="quarter" idx="3"/>
          </p:nvPr>
        </p:nvSpPr>
        <p:spPr>
          <a:xfrm>
            <a:off x="6687214" y="2165086"/>
            <a:ext cx="4425696" cy="823912"/>
          </a:xfrm>
        </p:spPr>
        <p:txBody>
          <a:bodyPr anchor="b">
            <a:norm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780F424-FE3A-4B7D-B60C-7AEA2118A585}"/>
              </a:ext>
            </a:extLst>
          </p:cNvPr>
          <p:cNvSpPr>
            <a:spLocks noGrp="1"/>
          </p:cNvSpPr>
          <p:nvPr>
            <p:ph sz="quarter" idx="4"/>
          </p:nvPr>
        </p:nvSpPr>
        <p:spPr>
          <a:xfrm>
            <a:off x="6687214" y="2988998"/>
            <a:ext cx="4425696" cy="3098112"/>
          </a:xfrm>
        </p:spPr>
        <p:txBody>
          <a:bodyPr/>
          <a:lstStyle>
            <a:lvl1pPr>
              <a:defRPr sz="2000"/>
            </a:lvl1pPr>
            <a:lvl2pPr>
              <a:defRPr sz="1800"/>
            </a:lvl2pPr>
            <a:lvl3pPr>
              <a:defRPr sz="1600"/>
            </a:lvl3pPr>
            <a:lvl4pPr>
              <a:defRPr sz="1400"/>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64D2A96-CD7D-41BC-BDBE-5E29B7C0B325}"/>
              </a:ext>
            </a:extLst>
          </p:cNvPr>
          <p:cNvSpPr>
            <a:spLocks noGrp="1"/>
          </p:cNvSpPr>
          <p:nvPr>
            <p:ph type="dt" sz="half" idx="10"/>
          </p:nvPr>
        </p:nvSpPr>
        <p:spPr/>
        <p:txBody>
          <a:bodyPr/>
          <a:lstStyle/>
          <a:p>
            <a:fld id="{1449AA12-8195-4182-A7AC-2E7E59DFBDAF}" type="datetimeFigureOut">
              <a:rPr lang="en-US" smtClean="0"/>
              <a:t>8/2/2023</a:t>
            </a:fld>
            <a:endParaRPr lang="en-US"/>
          </a:p>
        </p:txBody>
      </p:sp>
      <p:sp>
        <p:nvSpPr>
          <p:cNvPr id="8" name="Footer Placeholder 7">
            <a:extLst>
              <a:ext uri="{FF2B5EF4-FFF2-40B4-BE49-F238E27FC236}">
                <a16:creationId xmlns:a16="http://schemas.microsoft.com/office/drawing/2014/main" id="{2CD1471D-6DDE-4E56-84E9-48136966A93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CA3F451-CF28-4F57-B844-52A665440A02}"/>
              </a:ext>
            </a:extLst>
          </p:cNvPr>
          <p:cNvSpPr>
            <a:spLocks noGrp="1"/>
          </p:cNvSpPr>
          <p:nvPr>
            <p:ph type="sldNum" sz="quarter" idx="12"/>
          </p:nvPr>
        </p:nvSpPr>
        <p:spPr/>
        <p:txBody>
          <a:bodyPr/>
          <a:lstStyle/>
          <a:p>
            <a:fld id="{14DFC975-2FD7-44A5-9E78-ECBA46156075}" type="slidenum">
              <a:rPr lang="en-US" smtClean="0"/>
              <a:t>‹#›</a:t>
            </a:fld>
            <a:endParaRPr lang="en-US"/>
          </a:p>
        </p:txBody>
      </p:sp>
      <p:sp>
        <p:nvSpPr>
          <p:cNvPr id="12" name="Rectangle 11">
            <a:extLst>
              <a:ext uri="{FF2B5EF4-FFF2-40B4-BE49-F238E27FC236}">
                <a16:creationId xmlns:a16="http://schemas.microsoft.com/office/drawing/2014/main" id="{2D1FA03E-7A83-AB41-BB4B-25B04946559A}"/>
              </a:ext>
            </a:extLst>
          </p:cNvPr>
          <p:cNvSpPr/>
          <p:nvPr/>
        </p:nvSpPr>
        <p:spPr>
          <a:xfrm>
            <a:off x="0" y="565153"/>
            <a:ext cx="1133856" cy="6292847"/>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7702630-3C98-A142-9D04-1D852974DC26}"/>
              </a:ext>
            </a:extLst>
          </p:cNvPr>
          <p:cNvSpPr/>
          <p:nvPr/>
        </p:nvSpPr>
        <p:spPr>
          <a:xfrm>
            <a:off x="0" y="-3"/>
            <a:ext cx="565150" cy="6857999"/>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49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283062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322D7A-4502-49C3-BAFB-6D46F7A2E27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CAB67EE-A167-43D1-9C58-7B736CF28B64}"/>
              </a:ext>
            </a:extLst>
          </p:cNvPr>
          <p:cNvSpPr>
            <a:spLocks noGrp="1"/>
          </p:cNvSpPr>
          <p:nvPr>
            <p:ph type="dt" sz="half" idx="10"/>
          </p:nvPr>
        </p:nvSpPr>
        <p:spPr/>
        <p:txBody>
          <a:bodyPr/>
          <a:lstStyle/>
          <a:p>
            <a:fld id="{1449AA12-8195-4182-A7AC-2E7E59DFBDAF}" type="datetimeFigureOut">
              <a:rPr lang="en-US" smtClean="0"/>
              <a:t>8/2/2023</a:t>
            </a:fld>
            <a:endParaRPr lang="en-US"/>
          </a:p>
        </p:txBody>
      </p:sp>
      <p:sp>
        <p:nvSpPr>
          <p:cNvPr id="4" name="Footer Placeholder 3">
            <a:extLst>
              <a:ext uri="{FF2B5EF4-FFF2-40B4-BE49-F238E27FC236}">
                <a16:creationId xmlns:a16="http://schemas.microsoft.com/office/drawing/2014/main" id="{3C5605B7-599B-450E-9E8D-2A9AE3F30FF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75BD2B1-8C5F-430B-A0F2-CD5281AB75E2}"/>
              </a:ext>
            </a:extLst>
          </p:cNvPr>
          <p:cNvSpPr>
            <a:spLocks noGrp="1"/>
          </p:cNvSpPr>
          <p:nvPr>
            <p:ph type="sldNum" sz="quarter" idx="12"/>
          </p:nvPr>
        </p:nvSpPr>
        <p:spPr/>
        <p:txBody>
          <a:bodyPr/>
          <a:lstStyle/>
          <a:p>
            <a:fld id="{14DFC975-2FD7-44A5-9E78-ECBA46156075}" type="slidenum">
              <a:rPr lang="en-US" smtClean="0"/>
              <a:t>‹#›</a:t>
            </a:fld>
            <a:endParaRPr lang="en-US"/>
          </a:p>
        </p:txBody>
      </p:sp>
      <p:sp>
        <p:nvSpPr>
          <p:cNvPr id="8" name="Rectangle 7">
            <a:extLst>
              <a:ext uri="{FF2B5EF4-FFF2-40B4-BE49-F238E27FC236}">
                <a16:creationId xmlns:a16="http://schemas.microsoft.com/office/drawing/2014/main" id="{1DBA877B-B45A-BD48-8FC8-E752E7D7174F}"/>
              </a:ext>
            </a:extLst>
          </p:cNvPr>
          <p:cNvSpPr/>
          <p:nvPr/>
        </p:nvSpPr>
        <p:spPr>
          <a:xfrm>
            <a:off x="0" y="565153"/>
            <a:ext cx="1133856" cy="6292847"/>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DBF3343D-2AFA-B544-B40A-315F5EC680B6}"/>
              </a:ext>
            </a:extLst>
          </p:cNvPr>
          <p:cNvSpPr/>
          <p:nvPr/>
        </p:nvSpPr>
        <p:spPr>
          <a:xfrm>
            <a:off x="0" y="-3"/>
            <a:ext cx="565150" cy="6857999"/>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49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453220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9308016-71BA-4CD3-918D-51613F7F4DF5}"/>
              </a:ext>
            </a:extLst>
          </p:cNvPr>
          <p:cNvSpPr>
            <a:spLocks noGrp="1"/>
          </p:cNvSpPr>
          <p:nvPr>
            <p:ph type="dt" sz="half" idx="10"/>
          </p:nvPr>
        </p:nvSpPr>
        <p:spPr/>
        <p:txBody>
          <a:bodyPr/>
          <a:lstStyle/>
          <a:p>
            <a:fld id="{1449AA12-8195-4182-A7AC-2E7E59DFBDAF}" type="datetimeFigureOut">
              <a:rPr lang="en-US" smtClean="0"/>
              <a:t>8/2/2023</a:t>
            </a:fld>
            <a:endParaRPr lang="en-US"/>
          </a:p>
        </p:txBody>
      </p:sp>
      <p:sp>
        <p:nvSpPr>
          <p:cNvPr id="3" name="Footer Placeholder 2">
            <a:extLst>
              <a:ext uri="{FF2B5EF4-FFF2-40B4-BE49-F238E27FC236}">
                <a16:creationId xmlns:a16="http://schemas.microsoft.com/office/drawing/2014/main" id="{95B24F46-0425-47C6-9FFB-F69AFFFE89D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3CE7A99-1593-4189-A514-8209CC32A2EA}"/>
              </a:ext>
            </a:extLst>
          </p:cNvPr>
          <p:cNvSpPr>
            <a:spLocks noGrp="1"/>
          </p:cNvSpPr>
          <p:nvPr>
            <p:ph type="sldNum" sz="quarter" idx="12"/>
          </p:nvPr>
        </p:nvSpPr>
        <p:spPr/>
        <p:txBody>
          <a:bodyPr/>
          <a:lstStyle/>
          <a:p>
            <a:fld id="{14DFC975-2FD7-44A5-9E78-ECBA46156075}" type="slidenum">
              <a:rPr lang="en-US" smtClean="0"/>
              <a:t>‹#›</a:t>
            </a:fld>
            <a:endParaRPr lang="en-US"/>
          </a:p>
        </p:txBody>
      </p:sp>
      <p:sp>
        <p:nvSpPr>
          <p:cNvPr id="7" name="Rectangle 6">
            <a:extLst>
              <a:ext uri="{FF2B5EF4-FFF2-40B4-BE49-F238E27FC236}">
                <a16:creationId xmlns:a16="http://schemas.microsoft.com/office/drawing/2014/main" id="{11C15DFD-AB97-AB43-A6C9-2808708C91B4}"/>
              </a:ext>
            </a:extLst>
          </p:cNvPr>
          <p:cNvSpPr/>
          <p:nvPr/>
        </p:nvSpPr>
        <p:spPr>
          <a:xfrm>
            <a:off x="0" y="565153"/>
            <a:ext cx="1133856" cy="6292847"/>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4A05BA89-ECA6-2247-ABBB-3C67160202E9}"/>
              </a:ext>
            </a:extLst>
          </p:cNvPr>
          <p:cNvSpPr/>
          <p:nvPr/>
        </p:nvSpPr>
        <p:spPr>
          <a:xfrm>
            <a:off x="0" y="-3"/>
            <a:ext cx="565150" cy="6857999"/>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49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192930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4E933B-3FC6-4B08-9FBE-2DD48307A4D4}"/>
              </a:ext>
            </a:extLst>
          </p:cNvPr>
          <p:cNvSpPr>
            <a:spLocks noGrp="1"/>
          </p:cNvSpPr>
          <p:nvPr>
            <p:ph type="title"/>
          </p:nvPr>
        </p:nvSpPr>
        <p:spPr>
          <a:xfrm>
            <a:off x="1587712" y="455362"/>
            <a:ext cx="4043440" cy="1584512"/>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77FBD4A-4514-4DCE-8F18-914DF3F4EED1}"/>
              </a:ext>
            </a:extLst>
          </p:cNvPr>
          <p:cNvSpPr>
            <a:spLocks noGrp="1"/>
          </p:cNvSpPr>
          <p:nvPr>
            <p:ph idx="1"/>
          </p:nvPr>
        </p:nvSpPr>
        <p:spPr>
          <a:xfrm>
            <a:off x="6271232" y="565151"/>
            <a:ext cx="5358384" cy="5521960"/>
          </a:xfrm>
        </p:spPr>
        <p:txBody>
          <a:bodyPr>
            <a:normAutofit/>
          </a:bodyPr>
          <a:lstStyle>
            <a:lvl1pPr>
              <a:defRPr sz="2200"/>
            </a:lvl1pPr>
            <a:lvl2pPr>
              <a:defRPr sz="1900"/>
            </a:lvl2pPr>
            <a:lvl3pPr>
              <a:defRPr sz="1700"/>
            </a:lvl3pPr>
            <a:lvl4pPr>
              <a:defRPr sz="1500"/>
            </a:lvl4pPr>
            <a:lvl5pPr>
              <a:defRPr sz="15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AF18C85-0675-4202-B796-352766854939}"/>
              </a:ext>
            </a:extLst>
          </p:cNvPr>
          <p:cNvSpPr>
            <a:spLocks noGrp="1"/>
          </p:cNvSpPr>
          <p:nvPr>
            <p:ph type="body" sz="half" idx="2"/>
          </p:nvPr>
        </p:nvSpPr>
        <p:spPr>
          <a:xfrm>
            <a:off x="1587712" y="2039874"/>
            <a:ext cx="4043440" cy="38291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10079E5-F934-4D04-866F-F7CB5B08ACC4}"/>
              </a:ext>
            </a:extLst>
          </p:cNvPr>
          <p:cNvSpPr>
            <a:spLocks noGrp="1"/>
          </p:cNvSpPr>
          <p:nvPr>
            <p:ph type="dt" sz="half" idx="10"/>
          </p:nvPr>
        </p:nvSpPr>
        <p:spPr/>
        <p:txBody>
          <a:bodyPr/>
          <a:lstStyle/>
          <a:p>
            <a:fld id="{1449AA12-8195-4182-A7AC-2E7E59DFBDAF}" type="datetimeFigureOut">
              <a:rPr lang="en-US" smtClean="0"/>
              <a:t>8/2/2023</a:t>
            </a:fld>
            <a:endParaRPr lang="en-US"/>
          </a:p>
        </p:txBody>
      </p:sp>
      <p:sp>
        <p:nvSpPr>
          <p:cNvPr id="6" name="Footer Placeholder 5">
            <a:extLst>
              <a:ext uri="{FF2B5EF4-FFF2-40B4-BE49-F238E27FC236}">
                <a16:creationId xmlns:a16="http://schemas.microsoft.com/office/drawing/2014/main" id="{E705FC94-7915-439A-B937-F02D1BB03A0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1B69B19-4156-4584-B1DC-4F42F200B915}"/>
              </a:ext>
            </a:extLst>
          </p:cNvPr>
          <p:cNvSpPr>
            <a:spLocks noGrp="1"/>
          </p:cNvSpPr>
          <p:nvPr>
            <p:ph type="sldNum" sz="quarter" idx="12"/>
          </p:nvPr>
        </p:nvSpPr>
        <p:spPr/>
        <p:txBody>
          <a:bodyPr/>
          <a:lstStyle/>
          <a:p>
            <a:fld id="{14DFC975-2FD7-44A5-9E78-ECBA46156075}" type="slidenum">
              <a:rPr lang="en-US" smtClean="0"/>
              <a:t>‹#›</a:t>
            </a:fld>
            <a:endParaRPr lang="en-US"/>
          </a:p>
        </p:txBody>
      </p:sp>
      <p:sp>
        <p:nvSpPr>
          <p:cNvPr id="10" name="Rectangle 9">
            <a:extLst>
              <a:ext uri="{FF2B5EF4-FFF2-40B4-BE49-F238E27FC236}">
                <a16:creationId xmlns:a16="http://schemas.microsoft.com/office/drawing/2014/main" id="{DC1B6031-8ABE-F648-8E05-3D08D0D54B53}"/>
              </a:ext>
            </a:extLst>
          </p:cNvPr>
          <p:cNvSpPr/>
          <p:nvPr/>
        </p:nvSpPr>
        <p:spPr>
          <a:xfrm>
            <a:off x="0" y="565153"/>
            <a:ext cx="1133856" cy="6292847"/>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DABD855-35E6-BE4F-8B03-FD12DDB32E10}"/>
              </a:ext>
            </a:extLst>
          </p:cNvPr>
          <p:cNvSpPr/>
          <p:nvPr/>
        </p:nvSpPr>
        <p:spPr>
          <a:xfrm>
            <a:off x="0" y="-3"/>
            <a:ext cx="565150" cy="6857999"/>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49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269243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E1F3B-090C-4BB5-84BE-8ED0FC5981A5}"/>
              </a:ext>
            </a:extLst>
          </p:cNvPr>
          <p:cNvSpPr>
            <a:spLocks noGrp="1"/>
          </p:cNvSpPr>
          <p:nvPr>
            <p:ph type="title"/>
          </p:nvPr>
        </p:nvSpPr>
        <p:spPr>
          <a:xfrm>
            <a:off x="1587711" y="455362"/>
            <a:ext cx="4043436" cy="1584512"/>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397C49E-9426-4B24-B2A7-C54B89DA60A3}"/>
              </a:ext>
            </a:extLst>
          </p:cNvPr>
          <p:cNvSpPr>
            <a:spLocks noGrp="1"/>
          </p:cNvSpPr>
          <p:nvPr>
            <p:ph type="pic" idx="1"/>
          </p:nvPr>
        </p:nvSpPr>
        <p:spPr>
          <a:xfrm>
            <a:off x="6271232" y="565150"/>
            <a:ext cx="5355607" cy="552267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DBC7F011-0A5F-44E9-88CD-C95A33351B45}"/>
              </a:ext>
            </a:extLst>
          </p:cNvPr>
          <p:cNvSpPr>
            <a:spLocks noGrp="1"/>
          </p:cNvSpPr>
          <p:nvPr>
            <p:ph type="body" sz="half" idx="2"/>
          </p:nvPr>
        </p:nvSpPr>
        <p:spPr>
          <a:xfrm>
            <a:off x="1587711" y="2039874"/>
            <a:ext cx="4043436" cy="38291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D721C85-27BB-4533-A21B-C379FE03A944}"/>
              </a:ext>
            </a:extLst>
          </p:cNvPr>
          <p:cNvSpPr>
            <a:spLocks noGrp="1"/>
          </p:cNvSpPr>
          <p:nvPr>
            <p:ph type="dt" sz="half" idx="10"/>
          </p:nvPr>
        </p:nvSpPr>
        <p:spPr/>
        <p:txBody>
          <a:bodyPr/>
          <a:lstStyle/>
          <a:p>
            <a:fld id="{1449AA12-8195-4182-A7AC-2E7E59DFBDAF}" type="datetimeFigureOut">
              <a:rPr lang="en-US" smtClean="0"/>
              <a:t>8/2/2023</a:t>
            </a:fld>
            <a:endParaRPr lang="en-US"/>
          </a:p>
        </p:txBody>
      </p:sp>
      <p:sp>
        <p:nvSpPr>
          <p:cNvPr id="6" name="Footer Placeholder 5">
            <a:extLst>
              <a:ext uri="{FF2B5EF4-FFF2-40B4-BE49-F238E27FC236}">
                <a16:creationId xmlns:a16="http://schemas.microsoft.com/office/drawing/2014/main" id="{35018850-01F1-4247-9BFD-1DDC5DDDC38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6B365A9-4C28-480F-B370-2DFF234B73F7}"/>
              </a:ext>
            </a:extLst>
          </p:cNvPr>
          <p:cNvSpPr>
            <a:spLocks noGrp="1"/>
          </p:cNvSpPr>
          <p:nvPr>
            <p:ph type="sldNum" sz="quarter" idx="12"/>
          </p:nvPr>
        </p:nvSpPr>
        <p:spPr/>
        <p:txBody>
          <a:bodyPr/>
          <a:lstStyle/>
          <a:p>
            <a:fld id="{14DFC975-2FD7-44A5-9E78-ECBA46156075}" type="slidenum">
              <a:rPr lang="en-US" smtClean="0"/>
              <a:t>‹#›</a:t>
            </a:fld>
            <a:endParaRPr lang="en-US"/>
          </a:p>
        </p:txBody>
      </p:sp>
      <p:sp>
        <p:nvSpPr>
          <p:cNvPr id="10" name="Rectangle 9">
            <a:extLst>
              <a:ext uri="{FF2B5EF4-FFF2-40B4-BE49-F238E27FC236}">
                <a16:creationId xmlns:a16="http://schemas.microsoft.com/office/drawing/2014/main" id="{920EAFF3-0A84-F84B-90E4-A596F00B3DC2}"/>
              </a:ext>
            </a:extLst>
          </p:cNvPr>
          <p:cNvSpPr/>
          <p:nvPr/>
        </p:nvSpPr>
        <p:spPr>
          <a:xfrm>
            <a:off x="0" y="565153"/>
            <a:ext cx="1133856" cy="6292847"/>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8392559-3C15-B249-93C9-B0F7E9E5DDD8}"/>
              </a:ext>
            </a:extLst>
          </p:cNvPr>
          <p:cNvSpPr/>
          <p:nvPr/>
        </p:nvSpPr>
        <p:spPr>
          <a:xfrm>
            <a:off x="0" y="-3"/>
            <a:ext cx="565150" cy="6857999"/>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49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856893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F7ACD69-D2F4-4938-B590-C414049017E0}"/>
              </a:ext>
            </a:extLst>
          </p:cNvPr>
          <p:cNvSpPr>
            <a:spLocks noGrp="1"/>
          </p:cNvSpPr>
          <p:nvPr>
            <p:ph type="title"/>
          </p:nvPr>
        </p:nvSpPr>
        <p:spPr>
          <a:xfrm>
            <a:off x="1587710" y="455362"/>
            <a:ext cx="9486690" cy="1550419"/>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a:extLst>
              <a:ext uri="{FF2B5EF4-FFF2-40B4-BE49-F238E27FC236}">
                <a16:creationId xmlns:a16="http://schemas.microsoft.com/office/drawing/2014/main" id="{2E762BD4-BA0F-4CA4-BAE3-DF2B5087C045}"/>
              </a:ext>
            </a:extLst>
          </p:cNvPr>
          <p:cNvSpPr>
            <a:spLocks noGrp="1"/>
          </p:cNvSpPr>
          <p:nvPr>
            <p:ph type="body" idx="1"/>
          </p:nvPr>
        </p:nvSpPr>
        <p:spPr>
          <a:xfrm>
            <a:off x="1587710" y="2160016"/>
            <a:ext cx="9486690" cy="392615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80B2FEE-249E-42F1-94D8-A8C0759EF471}"/>
              </a:ext>
            </a:extLst>
          </p:cNvPr>
          <p:cNvSpPr>
            <a:spLocks noGrp="1"/>
          </p:cNvSpPr>
          <p:nvPr>
            <p:ph type="dt" sz="half" idx="2"/>
          </p:nvPr>
        </p:nvSpPr>
        <p:spPr>
          <a:xfrm>
            <a:off x="8018632" y="6292850"/>
            <a:ext cx="3094278"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1449AA12-8195-4182-A7AC-2E7E59DFBDAF}" type="datetimeFigureOut">
              <a:rPr lang="en-US" smtClean="0"/>
              <a:pPr/>
              <a:t>8/2/2023</a:t>
            </a:fld>
            <a:endParaRPr lang="en-US"/>
          </a:p>
        </p:txBody>
      </p:sp>
      <p:sp>
        <p:nvSpPr>
          <p:cNvPr id="5" name="Footer Placeholder 4">
            <a:extLst>
              <a:ext uri="{FF2B5EF4-FFF2-40B4-BE49-F238E27FC236}">
                <a16:creationId xmlns:a16="http://schemas.microsoft.com/office/drawing/2014/main" id="{8560C617-A890-4920-83B0-143C03349066}"/>
              </a:ext>
            </a:extLst>
          </p:cNvPr>
          <p:cNvSpPr>
            <a:spLocks noGrp="1"/>
          </p:cNvSpPr>
          <p:nvPr>
            <p:ph type="ftr" sz="quarter" idx="3"/>
          </p:nvPr>
        </p:nvSpPr>
        <p:spPr>
          <a:xfrm>
            <a:off x="1587711" y="6292850"/>
            <a:ext cx="4114800" cy="365125"/>
          </a:xfrm>
          <a:prstGeom prst="rect">
            <a:avLst/>
          </a:prstGeom>
        </p:spPr>
        <p:txBody>
          <a:bodyPr vert="horz" lIns="91440" tIns="45720" rIns="91440" bIns="45720" rtlCol="0" anchor="ctr"/>
          <a:lstStyle>
            <a:lvl1pPr algn="l">
              <a:defRPr sz="11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4F1B4F1-B06B-4BBE-BFFF-C0B386E2449E}"/>
              </a:ext>
            </a:extLst>
          </p:cNvPr>
          <p:cNvSpPr>
            <a:spLocks noGrp="1"/>
          </p:cNvSpPr>
          <p:nvPr>
            <p:ph type="sldNum" sz="quarter" idx="4"/>
          </p:nvPr>
        </p:nvSpPr>
        <p:spPr>
          <a:xfrm>
            <a:off x="11149574" y="6292850"/>
            <a:ext cx="813816"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14DFC975-2FD7-44A5-9E78-ECBA46156075}" type="slidenum">
              <a:rPr lang="en-US" smtClean="0"/>
              <a:pPr/>
              <a:t>‹#›</a:t>
            </a:fld>
            <a:endParaRPr lang="en-US"/>
          </a:p>
        </p:txBody>
      </p:sp>
    </p:spTree>
    <p:extLst>
      <p:ext uri="{BB962C8B-B14F-4D97-AF65-F5344CB8AC3E}">
        <p14:creationId xmlns:p14="http://schemas.microsoft.com/office/powerpoint/2010/main" val="3982702372"/>
      </p:ext>
    </p:extLst>
  </p:cSld>
  <p:clrMap bg1="dk1" tx1="lt1" bg2="dk2" tx2="lt2" accent1="accent1" accent2="accent2" accent3="accent3" accent4="accent4" accent5="accent5" accent6="accent6" hlink="hlink" folHlink="folHlink"/>
  <p:sldLayoutIdLst>
    <p:sldLayoutId id="2147483683" r:id="rId1"/>
    <p:sldLayoutId id="2147483682" r:id="rId2"/>
    <p:sldLayoutId id="2147483681" r:id="rId3"/>
    <p:sldLayoutId id="2147483680" r:id="rId4"/>
    <p:sldLayoutId id="2147483679" r:id="rId5"/>
    <p:sldLayoutId id="2147483678" r:id="rId6"/>
    <p:sldLayoutId id="2147483677" r:id="rId7"/>
    <p:sldLayoutId id="2147483676" r:id="rId8"/>
    <p:sldLayoutId id="2147483675" r:id="rId9"/>
    <p:sldLayoutId id="2147483674" r:id="rId10"/>
    <p:sldLayoutId id="2147483673" r:id="rId11"/>
  </p:sldLayoutIdLst>
  <p:txStyles>
    <p:titleStyle>
      <a:lvl1pPr algn="l" defTabSz="914400" rtl="0" eaLnBrk="1" latinLnBrk="0" hangingPunct="1">
        <a:lnSpc>
          <a:spcPct val="10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200"/>
        </a:spcBef>
        <a:buClr>
          <a:schemeClr val="accent1"/>
        </a:buClr>
        <a:buFont typeface="Arial" panose="020B0604020202020204" pitchFamily="34" charset="0"/>
        <a:buChar char="•"/>
        <a:defRPr sz="2200" kern="1200">
          <a:solidFill>
            <a:schemeClr val="tx1"/>
          </a:solidFill>
          <a:latin typeface="+mn-lt"/>
          <a:ea typeface="+mn-ea"/>
          <a:cs typeface="+mn-cs"/>
        </a:defRPr>
      </a:lvl1pPr>
      <a:lvl2pPr marL="457200" indent="-228600" algn="l" defTabSz="914400" rtl="0" eaLnBrk="1" latinLnBrk="0" hangingPunct="1">
        <a:lnSpc>
          <a:spcPct val="110000"/>
        </a:lnSpc>
        <a:spcBef>
          <a:spcPts val="600"/>
        </a:spcBef>
        <a:buClr>
          <a:schemeClr val="accent1"/>
        </a:buClr>
        <a:buFont typeface="Arial" panose="020B0604020202020204" pitchFamily="34" charset="0"/>
        <a:buChar char="•"/>
        <a:defRPr sz="1900" kern="1200">
          <a:solidFill>
            <a:schemeClr val="tx1"/>
          </a:solidFill>
          <a:latin typeface="+mn-lt"/>
          <a:ea typeface="+mn-ea"/>
          <a:cs typeface="+mn-cs"/>
        </a:defRPr>
      </a:lvl2pPr>
      <a:lvl3pPr marL="685800" indent="-228600" algn="l" defTabSz="914400" rtl="0" eaLnBrk="1" latinLnBrk="0" hangingPunct="1">
        <a:lnSpc>
          <a:spcPct val="110000"/>
        </a:lnSpc>
        <a:spcBef>
          <a:spcPts val="600"/>
        </a:spcBef>
        <a:buClr>
          <a:schemeClr val="accent1"/>
        </a:buClr>
        <a:buFont typeface="Arial" panose="020B0604020202020204" pitchFamily="34" charset="0"/>
        <a:buChar char="•"/>
        <a:defRPr sz="1700" kern="1200">
          <a:solidFill>
            <a:schemeClr val="tx1"/>
          </a:solidFill>
          <a:latin typeface="+mn-lt"/>
          <a:ea typeface="+mn-ea"/>
          <a:cs typeface="+mn-cs"/>
        </a:defRPr>
      </a:lvl3pPr>
      <a:lvl4pPr marL="914400" indent="-228600" algn="l" defTabSz="914400" rtl="0" eaLnBrk="1" latinLnBrk="0" hangingPunct="1">
        <a:lnSpc>
          <a:spcPct val="110000"/>
        </a:lnSpc>
        <a:spcBef>
          <a:spcPts val="600"/>
        </a:spcBef>
        <a:buClr>
          <a:schemeClr val="accent1"/>
        </a:buClr>
        <a:buFont typeface="Arial" panose="020B0604020202020204" pitchFamily="34" charset="0"/>
        <a:buChar char="•"/>
        <a:defRPr sz="1500" kern="1200">
          <a:solidFill>
            <a:schemeClr val="tx1"/>
          </a:solidFill>
          <a:latin typeface="+mn-lt"/>
          <a:ea typeface="+mn-ea"/>
          <a:cs typeface="+mn-cs"/>
        </a:defRPr>
      </a:lvl4pPr>
      <a:lvl5pPr marL="1143000" indent="-228600" algn="l" defTabSz="914400" rtl="0" eaLnBrk="1" latinLnBrk="0" hangingPunct="1">
        <a:lnSpc>
          <a:spcPct val="110000"/>
        </a:lnSpc>
        <a:spcBef>
          <a:spcPts val="600"/>
        </a:spcBef>
        <a:buClr>
          <a:schemeClr val="accent1"/>
        </a:buClr>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libraries.etsu.edu/spaces/unassignedgrad" TargetMode="External"/><Relationship Id="rId2" Type="http://schemas.openxmlformats.org/officeDocument/2006/relationships/hyperlink" Target="https://libraries.etsu.edu/c.php?g=1279373&amp;p=9388273" TargetMode="External"/><Relationship Id="rId1" Type="http://schemas.openxmlformats.org/officeDocument/2006/relationships/slideLayout" Target="../slideLayouts/slideLayout2.xml"/><Relationship Id="rId5" Type="http://schemas.openxmlformats.org/officeDocument/2006/relationships/hyperlink" Target="mailto:Doucettew@etsu.edu" TargetMode="External"/><Relationship Id="rId4" Type="http://schemas.openxmlformats.org/officeDocument/2006/relationships/hyperlink" Target="https://libraries.etsu.edu/spaces/assignedgrad" TargetMode="External"/></Relationships>
</file>

<file path=ppt/slides/_rels/slide11.xml.rels><?xml version="1.0" encoding="UTF-8" standalone="yes"?>
<Relationships xmlns="http://schemas.openxmlformats.org/package/2006/relationships"><Relationship Id="rId2" Type="http://schemas.openxmlformats.org/officeDocument/2006/relationships/hyperlink" Target="https://www.etsu.edu/students/counseling/services/letstalk.php"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mailto:Cateww@etsu.edu"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mailto:tolleyst@etsu.edu" TargetMode="External"/><Relationship Id="rId2" Type="http://schemas.openxmlformats.org/officeDocument/2006/relationships/hyperlink" Target="https://www.alastore.ala.org/content/trauma-informed-approach-library-services"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libanswers.etsu.edu/" TargetMode="External"/><Relationship Id="rId2" Type="http://schemas.openxmlformats.org/officeDocument/2006/relationships/hyperlink" Target="mailto:keinath@etsu.edu" TargetMode="Externa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libraries.etsu.edu/blog/The-Sherrod-Library-Celebrates-Pride-Month" TargetMode="External"/><Relationship Id="rId2" Type="http://schemas.openxmlformats.org/officeDocument/2006/relationships/hyperlink" Target="https://libraries.etsu.edu/blog/The-Sherrod-Library-Celebrates-Poetry-Month" TargetMode="External"/><Relationship Id="rId1" Type="http://schemas.openxmlformats.org/officeDocument/2006/relationships/slideLayout" Target="../slideLayouts/slideLayout2.xml"/><Relationship Id="rId5" Type="http://schemas.openxmlformats.org/officeDocument/2006/relationships/hyperlink" Target="mailto:watsonth@etsu.edu" TargetMode="External"/><Relationship Id="rId4" Type="http://schemas.openxmlformats.org/officeDocument/2006/relationships/hyperlink" Target="https://www.etsu.edu/etsu-news/2022/10-october/lgbt-book-display.php" TargetMode="External"/></Relationships>
</file>

<file path=ppt/slides/_rels/slide4.xml.rels><?xml version="1.0" encoding="UTF-8" standalone="yes"?>
<Relationships xmlns="http://schemas.openxmlformats.org/package/2006/relationships"><Relationship Id="rId2" Type="http://schemas.openxmlformats.org/officeDocument/2006/relationships/hyperlink" Target="https://libraries.etsu.edu/guides/topics"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hyperlink" Target="mailto:Wilsonjr3@etsu.edu" TargetMode="External"/><Relationship Id="rId4" Type="http://schemas.openxmlformats.org/officeDocument/2006/relationships/hyperlink" Target="mailto:gwynlc@etsu.edu"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libraries.etsu.edu/tech/ltp/pls" TargetMode="External"/><Relationship Id="rId2" Type="http://schemas.openxmlformats.org/officeDocument/2006/relationships/hyperlink" Target="https://libraries.etsu.edu/tech/ltp" TargetMode="External"/><Relationship Id="rId1" Type="http://schemas.openxmlformats.org/officeDocument/2006/relationships/slideLayout" Target="../slideLayouts/slideLayout2.xml"/><Relationship Id="rId4" Type="http://schemas.openxmlformats.org/officeDocument/2006/relationships/hyperlink" Target="mailto:Wilsonjr3@etsu.edu"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mailto:sergiadis@etsu.edu" TargetMode="External"/><Relationship Id="rId2" Type="http://schemas.openxmlformats.org/officeDocument/2006/relationships/hyperlink" Target="https://libraries.etsu.edu/research/oer/etsu"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s://libraries.etsu.edu/planning/collections"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mailto:gwynlc@etsu.edu" TargetMode="External"/><Relationship Id="rId2" Type="http://schemas.openxmlformats.org/officeDocument/2006/relationships/hyperlink" Target="https://libraries.etsu.edu/use/libraryambassadors"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0247FD0E-C93A-490E-9994-C79DC89771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Colorful leaf patterns">
            <a:extLst>
              <a:ext uri="{FF2B5EF4-FFF2-40B4-BE49-F238E27FC236}">
                <a16:creationId xmlns:a16="http://schemas.microsoft.com/office/drawing/2014/main" id="{A4B4ACCE-652C-1D37-B5BF-F195B262813A}"/>
              </a:ext>
            </a:extLst>
          </p:cNvPr>
          <p:cNvPicPr>
            <a:picLocks noChangeAspect="1"/>
          </p:cNvPicPr>
          <p:nvPr/>
        </p:nvPicPr>
        <p:blipFill rotWithShape="1">
          <a:blip r:embed="rId2"/>
          <a:srcRect t="3311" r="-1" b="16310"/>
          <a:stretch/>
        </p:blipFill>
        <p:spPr>
          <a:xfrm>
            <a:off x="3048" y="10"/>
            <a:ext cx="12188952" cy="6857990"/>
          </a:xfrm>
          <a:prstGeom prst="rect">
            <a:avLst/>
          </a:prstGeom>
        </p:spPr>
      </p:pic>
      <p:sp>
        <p:nvSpPr>
          <p:cNvPr id="38" name="Rectangle 37">
            <a:extLst>
              <a:ext uri="{FF2B5EF4-FFF2-40B4-BE49-F238E27FC236}">
                <a16:creationId xmlns:a16="http://schemas.microsoft.com/office/drawing/2014/main" id="{1CDD2F19-0AAB-46D2-A7D4-9BD8F7E429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578792" y="-578805"/>
            <a:ext cx="6858003" cy="8015586"/>
          </a:xfrm>
          <a:prstGeom prst="rect">
            <a:avLst/>
          </a:prstGeom>
          <a:gradFill flip="none" rotWithShape="1">
            <a:gsLst>
              <a:gs pos="48000">
                <a:sysClr val="windowText" lastClr="000000">
                  <a:alpha val="30000"/>
                </a:sysClr>
              </a:gs>
              <a:gs pos="85000">
                <a:sysClr val="windowText" lastClr="000000">
                  <a:alpha val="51000"/>
                </a:sysClr>
              </a:gs>
              <a:gs pos="0">
                <a:sysClr val="windowText" lastClr="000000">
                  <a:alpha val="0"/>
                </a:sysClr>
              </a:gs>
            </a:gsLst>
            <a:lin ang="16200000" scaled="1"/>
            <a:tileRect/>
          </a:gradFill>
          <a:ln w="12700" cap="flat" cmpd="sng" algn="ctr">
            <a:noFill/>
            <a:prstDash val="solid"/>
            <a:miter lim="800000"/>
          </a:ln>
          <a:effectLst/>
        </p:spPr>
        <p:style>
          <a:lnRef idx="0">
            <a:scrgbClr r="0" g="0" b="0"/>
          </a:lnRef>
          <a:fillRef idx="0">
            <a:scrgbClr r="0" g="0" b="0"/>
          </a:fillRef>
          <a:effectRef idx="0">
            <a:scrgbClr r="0" g="0" b="0"/>
          </a:effectRef>
          <a:fontRef idx="major"/>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entury Gothic"/>
              <a:ea typeface="+mn-ea"/>
              <a:cs typeface="+mn-cs"/>
            </a:endParaRPr>
          </a:p>
        </p:txBody>
      </p:sp>
      <p:sp>
        <p:nvSpPr>
          <p:cNvPr id="2" name="Title 1"/>
          <p:cNvSpPr>
            <a:spLocks noGrp="1"/>
          </p:cNvSpPr>
          <p:nvPr>
            <p:ph type="ctrTitle"/>
          </p:nvPr>
        </p:nvSpPr>
        <p:spPr>
          <a:xfrm>
            <a:off x="1628738" y="880251"/>
            <a:ext cx="7719867" cy="3450844"/>
          </a:xfrm>
        </p:spPr>
        <p:txBody>
          <a:bodyPr>
            <a:normAutofit fontScale="90000"/>
          </a:bodyPr>
          <a:lstStyle/>
          <a:p>
            <a:r>
              <a:rPr lang="en-US"/>
              <a:t>The Libraries' Role in Promoting Diversity, Equity, and Inclusion</a:t>
            </a:r>
          </a:p>
        </p:txBody>
      </p:sp>
      <p:sp>
        <p:nvSpPr>
          <p:cNvPr id="3" name="Subtitle 2"/>
          <p:cNvSpPr>
            <a:spLocks noGrp="1"/>
          </p:cNvSpPr>
          <p:nvPr>
            <p:ph type="subTitle" idx="1"/>
          </p:nvPr>
        </p:nvSpPr>
        <p:spPr>
          <a:xfrm>
            <a:off x="1588125" y="4471200"/>
            <a:ext cx="4959807" cy="2012398"/>
          </a:xfrm>
        </p:spPr>
        <p:txBody>
          <a:bodyPr>
            <a:normAutofit fontScale="77500" lnSpcReduction="20000"/>
          </a:bodyPr>
          <a:lstStyle/>
          <a:p>
            <a:r>
              <a:rPr lang="en-US">
                <a:solidFill>
                  <a:srgbClr val="FFFFFF"/>
                </a:solidFill>
              </a:rPr>
              <a:t>Christiana Keinath</a:t>
            </a:r>
          </a:p>
          <a:p>
            <a:r>
              <a:rPr lang="en-US">
                <a:solidFill>
                  <a:srgbClr val="FFFFFF"/>
                </a:solidFill>
              </a:rPr>
              <a:t>Health Sciences Librarian</a:t>
            </a:r>
          </a:p>
          <a:p>
            <a:r>
              <a:rPr lang="en-US">
                <a:solidFill>
                  <a:srgbClr val="FFFFFF"/>
                </a:solidFill>
              </a:rPr>
              <a:t>Sherrod Library</a:t>
            </a:r>
          </a:p>
          <a:p>
            <a:endParaRPr lang="en-US">
              <a:solidFill>
                <a:srgbClr val="FFFFFF"/>
              </a:solidFill>
            </a:endParaRPr>
          </a:p>
          <a:p>
            <a:r>
              <a:rPr lang="en-US">
                <a:solidFill>
                  <a:srgbClr val="FFFFFF"/>
                </a:solidFill>
              </a:rPr>
              <a:t>August 1, 2023</a:t>
            </a:r>
          </a:p>
        </p:txBody>
      </p:sp>
      <p:sp>
        <p:nvSpPr>
          <p:cNvPr id="40" name="Rectangle 39">
            <a:extLst>
              <a:ext uri="{FF2B5EF4-FFF2-40B4-BE49-F238E27FC236}">
                <a16:creationId xmlns:a16="http://schemas.microsoft.com/office/drawing/2014/main" id="{AD77B2DF-AF44-4996-BBFD-5DF9162BE4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65153"/>
            <a:ext cx="1133856" cy="6292847"/>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FF6BECB9-A7FC-400F-8502-97A13BB879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565150" cy="6857999"/>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49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3BB7E73-E730-42EA-AACE-D1E323EA54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569B151-FF7A-E1B0-DCFC-1E9E462E3911}"/>
              </a:ext>
            </a:extLst>
          </p:cNvPr>
          <p:cNvSpPr>
            <a:spLocks noGrp="1"/>
          </p:cNvSpPr>
          <p:nvPr>
            <p:ph type="title"/>
          </p:nvPr>
        </p:nvSpPr>
        <p:spPr>
          <a:xfrm>
            <a:off x="1117600" y="455362"/>
            <a:ext cx="9486690" cy="1550419"/>
          </a:xfrm>
        </p:spPr>
        <p:txBody>
          <a:bodyPr>
            <a:normAutofit/>
          </a:bodyPr>
          <a:lstStyle/>
          <a:p>
            <a:r>
              <a:rPr lang="en-US" dirty="0">
                <a:solidFill>
                  <a:schemeClr val="bg1"/>
                </a:solidFill>
                <a:ea typeface="+mj-lt"/>
                <a:cs typeface="+mj-lt"/>
              </a:rPr>
              <a:t>Support for graduate and international students</a:t>
            </a:r>
            <a:endParaRPr lang="en-US" b="0" dirty="0">
              <a:solidFill>
                <a:schemeClr val="bg1"/>
              </a:solidFill>
              <a:ea typeface="+mj-lt"/>
              <a:cs typeface="+mj-lt"/>
            </a:endParaRPr>
          </a:p>
          <a:p>
            <a:endParaRPr lang="en-US" b="0">
              <a:solidFill>
                <a:schemeClr val="bg1"/>
              </a:solidFill>
              <a:ea typeface="+mj-lt"/>
              <a:cs typeface="+mj-lt"/>
            </a:endParaRPr>
          </a:p>
        </p:txBody>
      </p:sp>
      <p:sp>
        <p:nvSpPr>
          <p:cNvPr id="3" name="Content Placeholder 2">
            <a:extLst>
              <a:ext uri="{FF2B5EF4-FFF2-40B4-BE49-F238E27FC236}">
                <a16:creationId xmlns:a16="http://schemas.microsoft.com/office/drawing/2014/main" id="{3FFB4CD6-4D9E-1011-6F2B-AFE2719AFF9A}"/>
              </a:ext>
            </a:extLst>
          </p:cNvPr>
          <p:cNvSpPr>
            <a:spLocks noGrp="1"/>
          </p:cNvSpPr>
          <p:nvPr>
            <p:ph idx="1"/>
          </p:nvPr>
        </p:nvSpPr>
        <p:spPr>
          <a:xfrm>
            <a:off x="1117600" y="2160016"/>
            <a:ext cx="9486690" cy="3926152"/>
          </a:xfrm>
        </p:spPr>
        <p:txBody>
          <a:bodyPr vert="horz" lIns="91440" tIns="45720" rIns="91440" bIns="45720" rtlCol="0" anchor="t">
            <a:normAutofit/>
          </a:bodyPr>
          <a:lstStyle/>
          <a:p>
            <a:r>
              <a:rPr lang="en-US" dirty="0">
                <a:solidFill>
                  <a:schemeClr val="bg1"/>
                </a:solidFill>
                <a:hlinkClick r:id="rId2">
                  <a:extLst>
                    <a:ext uri="{A12FA001-AC4F-418D-AE19-62706E023703}">
                      <ahyp:hlinkClr xmlns:ahyp="http://schemas.microsoft.com/office/drawing/2018/hyperlinkcolor" val="tx"/>
                    </a:ext>
                  </a:extLst>
                </a:hlinkClick>
              </a:rPr>
              <a:t>The New Graduate Student’s Survival Guide</a:t>
            </a:r>
            <a:endParaRPr lang="en-US" dirty="0">
              <a:solidFill>
                <a:schemeClr val="bg1"/>
              </a:solidFill>
            </a:endParaRPr>
          </a:p>
          <a:p>
            <a:pPr lvl="1"/>
            <a:r>
              <a:rPr lang="en-US" dirty="0">
                <a:solidFill>
                  <a:schemeClr val="bg1"/>
                </a:solidFill>
              </a:rPr>
              <a:t>Resources for students who are new to ETSU, the area</a:t>
            </a:r>
          </a:p>
          <a:p>
            <a:pPr lvl="1"/>
            <a:r>
              <a:rPr lang="en-US" dirty="0">
                <a:solidFill>
                  <a:schemeClr val="bg1"/>
                </a:solidFill>
              </a:rPr>
              <a:t>Includes international student guide</a:t>
            </a:r>
          </a:p>
          <a:p>
            <a:r>
              <a:rPr lang="en-US" dirty="0">
                <a:solidFill>
                  <a:schemeClr val="bg1"/>
                </a:solidFill>
                <a:hlinkClick r:id="rId3">
                  <a:extLst>
                    <a:ext uri="{A12FA001-AC4F-418D-AE19-62706E023703}">
                      <ahyp:hlinkClr xmlns:ahyp="http://schemas.microsoft.com/office/drawing/2018/hyperlinkcolor" val="tx"/>
                    </a:ext>
                  </a:extLst>
                </a:hlinkClick>
              </a:rPr>
              <a:t>Unassigned graduate student study area</a:t>
            </a:r>
          </a:p>
          <a:p>
            <a:r>
              <a:rPr lang="en-US" dirty="0">
                <a:solidFill>
                  <a:schemeClr val="bg1"/>
                </a:solidFill>
                <a:hlinkClick r:id="rId4">
                  <a:extLst>
                    <a:ext uri="{A12FA001-AC4F-418D-AE19-62706E023703}">
                      <ahyp:hlinkClr xmlns:ahyp="http://schemas.microsoft.com/office/drawing/2018/hyperlinkcolor" val="tx"/>
                    </a:ext>
                  </a:extLst>
                </a:hlinkClick>
              </a:rPr>
              <a:t>Assigned graduate student study</a:t>
            </a:r>
          </a:p>
          <a:p>
            <a:pPr lvl="1"/>
            <a:r>
              <a:rPr lang="en-US" dirty="0">
                <a:solidFill>
                  <a:schemeClr val="bg1"/>
                </a:solidFill>
              </a:rPr>
              <a:t>Four rooms, chosen by lottery </a:t>
            </a:r>
          </a:p>
          <a:p>
            <a:pPr lvl="1"/>
            <a:r>
              <a:rPr lang="en-US" dirty="0">
                <a:solidFill>
                  <a:schemeClr val="bg1"/>
                </a:solidFill>
              </a:rPr>
              <a:t>For students in thesis or dissertation stage</a:t>
            </a:r>
          </a:p>
          <a:p>
            <a:pPr lvl="1"/>
            <a:endParaRPr lang="en-US" dirty="0">
              <a:solidFill>
                <a:schemeClr val="bg1"/>
              </a:solidFill>
            </a:endParaRPr>
          </a:p>
        </p:txBody>
      </p:sp>
      <p:sp>
        <p:nvSpPr>
          <p:cNvPr id="10" name="Rectangle 9">
            <a:extLst>
              <a:ext uri="{FF2B5EF4-FFF2-40B4-BE49-F238E27FC236}">
                <a16:creationId xmlns:a16="http://schemas.microsoft.com/office/drawing/2014/main" id="{F1F6C2E9-B316-4410-88E5-74F044FC35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58144" y="565153"/>
            <a:ext cx="1133856" cy="6292847"/>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3D07262-43A6-451F-9B19-77B943C639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626850" y="1"/>
            <a:ext cx="565150" cy="6857999"/>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49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6CB921A7-B195-4F46-AE76-3F05542D5994}"/>
              </a:ext>
            </a:extLst>
          </p:cNvPr>
          <p:cNvSpPr/>
          <p:nvPr/>
        </p:nvSpPr>
        <p:spPr>
          <a:xfrm>
            <a:off x="8744185" y="209895"/>
            <a:ext cx="2701072" cy="1793164"/>
          </a:xfrm>
          <a:prstGeom prst="rect">
            <a:avLst/>
          </a:prstGeom>
        </p:spPr>
        <p:style>
          <a:lnRef idx="2">
            <a:schemeClr val="accent6"/>
          </a:lnRef>
          <a:fillRef idx="1">
            <a:schemeClr val="lt1"/>
          </a:fillRef>
          <a:effectRef idx="0">
            <a:schemeClr val="accent6"/>
          </a:effectRef>
          <a:fontRef idx="minor">
            <a:schemeClr val="dk1"/>
          </a:fontRef>
        </p:style>
        <p:txBody>
          <a:bodyPr lIns="91440" tIns="45720" rIns="91440" bIns="45720" rtlCol="0" anchor="ctr"/>
          <a:lstStyle/>
          <a:p>
            <a:pPr algn="ctr"/>
            <a:r>
              <a:rPr lang="en-US" b="1" dirty="0"/>
              <a:t>Wendy Doucette</a:t>
            </a:r>
            <a:endParaRPr lang="en-US" dirty="0"/>
          </a:p>
          <a:p>
            <a:pPr algn="ctr"/>
            <a:r>
              <a:rPr lang="en-US" dirty="0"/>
              <a:t>Graduate Research and Instruction Librarian</a:t>
            </a:r>
            <a:endParaRPr lang="en-US" b="1" dirty="0"/>
          </a:p>
          <a:p>
            <a:pPr algn="ctr"/>
            <a:r>
              <a:rPr lang="en-US" dirty="0">
                <a:hlinkClick r:id="rId5"/>
              </a:rPr>
              <a:t>doucettew@etsu.edu</a:t>
            </a:r>
            <a:endParaRPr lang="en-US" dirty="0"/>
          </a:p>
          <a:p>
            <a:pPr algn="ctr"/>
            <a:endParaRPr lang="en-US" dirty="0"/>
          </a:p>
        </p:txBody>
      </p:sp>
    </p:spTree>
    <p:extLst>
      <p:ext uri="{BB962C8B-B14F-4D97-AF65-F5344CB8AC3E}">
        <p14:creationId xmlns:p14="http://schemas.microsoft.com/office/powerpoint/2010/main" val="6355549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86C954-62D0-7805-0E93-3B1D2B87ECD5}"/>
              </a:ext>
            </a:extLst>
          </p:cNvPr>
          <p:cNvSpPr>
            <a:spLocks noGrp="1"/>
          </p:cNvSpPr>
          <p:nvPr>
            <p:ph type="title"/>
          </p:nvPr>
        </p:nvSpPr>
        <p:spPr/>
        <p:txBody>
          <a:bodyPr/>
          <a:lstStyle/>
          <a:p>
            <a:r>
              <a:rPr lang="en-US" dirty="0">
                <a:solidFill>
                  <a:schemeClr val="bg1"/>
                </a:solidFill>
              </a:rPr>
              <a:t>Mental health</a:t>
            </a:r>
            <a:endParaRPr lang="en-US" dirty="0"/>
          </a:p>
        </p:txBody>
      </p:sp>
      <p:sp>
        <p:nvSpPr>
          <p:cNvPr id="3" name="Content Placeholder 2">
            <a:extLst>
              <a:ext uri="{FF2B5EF4-FFF2-40B4-BE49-F238E27FC236}">
                <a16:creationId xmlns:a16="http://schemas.microsoft.com/office/drawing/2014/main" id="{20FF61D9-4D53-1041-3065-283198E616C5}"/>
              </a:ext>
            </a:extLst>
          </p:cNvPr>
          <p:cNvSpPr>
            <a:spLocks noGrp="1"/>
          </p:cNvSpPr>
          <p:nvPr>
            <p:ph idx="1"/>
          </p:nvPr>
        </p:nvSpPr>
        <p:spPr>
          <a:xfrm>
            <a:off x="1587710" y="1908016"/>
            <a:ext cx="9486690" cy="4310152"/>
          </a:xfrm>
        </p:spPr>
        <p:txBody>
          <a:bodyPr vert="horz" lIns="91440" tIns="45720" rIns="91440" bIns="45720" rtlCol="0" anchor="t">
            <a:normAutofit/>
          </a:bodyPr>
          <a:lstStyle/>
          <a:p>
            <a:r>
              <a:rPr lang="en-US" sz="3200" dirty="0">
                <a:solidFill>
                  <a:schemeClr val="bg1"/>
                </a:solidFill>
              </a:rPr>
              <a:t>Quiet room – coming soon!</a:t>
            </a:r>
          </a:p>
          <a:p>
            <a:r>
              <a:rPr lang="en-US" sz="3200" dirty="0">
                <a:solidFill>
                  <a:schemeClr val="bg1"/>
                </a:solidFill>
              </a:rPr>
              <a:t>4th floor – quiet study</a:t>
            </a:r>
          </a:p>
          <a:p>
            <a:r>
              <a:rPr lang="en-US" sz="3200" dirty="0">
                <a:solidFill>
                  <a:schemeClr val="bg1"/>
                </a:solidFill>
              </a:rPr>
              <a:t>ETSU counseling </a:t>
            </a:r>
          </a:p>
          <a:p>
            <a:pPr lvl="1"/>
            <a:r>
              <a:rPr lang="en-US" sz="2800" dirty="0">
                <a:solidFill>
                  <a:schemeClr val="bg1"/>
                </a:solidFill>
                <a:hlinkClick r:id="rId2">
                  <a:extLst>
                    <a:ext uri="{A12FA001-AC4F-418D-AE19-62706E023703}">
                      <ahyp:hlinkClr xmlns:ahyp="http://schemas.microsoft.com/office/drawing/2018/hyperlinkcolor" val="tx"/>
                    </a:ext>
                  </a:extLst>
                </a:hlinkClick>
              </a:rPr>
              <a:t>Let's Talk</a:t>
            </a:r>
            <a:r>
              <a:rPr lang="en-US" sz="2800" dirty="0">
                <a:solidFill>
                  <a:schemeClr val="bg1"/>
                </a:solidFill>
              </a:rPr>
              <a:t> session – library 3rd floor</a:t>
            </a:r>
          </a:p>
        </p:txBody>
      </p:sp>
    </p:spTree>
    <p:extLst>
      <p:ext uri="{BB962C8B-B14F-4D97-AF65-F5344CB8AC3E}">
        <p14:creationId xmlns:p14="http://schemas.microsoft.com/office/powerpoint/2010/main" val="15022651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16C916-354F-C2EC-FB84-1A54B324C78F}"/>
              </a:ext>
            </a:extLst>
          </p:cNvPr>
          <p:cNvSpPr>
            <a:spLocks noGrp="1"/>
          </p:cNvSpPr>
          <p:nvPr>
            <p:ph type="title"/>
          </p:nvPr>
        </p:nvSpPr>
        <p:spPr/>
        <p:txBody>
          <a:bodyPr/>
          <a:lstStyle/>
          <a:p>
            <a:r>
              <a:rPr lang="en-US" dirty="0">
                <a:solidFill>
                  <a:schemeClr val="bg1"/>
                </a:solidFill>
              </a:rPr>
              <a:t>DEI in Libraries and Archives</a:t>
            </a:r>
          </a:p>
          <a:p>
            <a:endParaRPr lang="en-US" dirty="0">
              <a:solidFill>
                <a:schemeClr val="bg1"/>
              </a:solidFill>
            </a:endParaRPr>
          </a:p>
        </p:txBody>
      </p:sp>
      <p:sp>
        <p:nvSpPr>
          <p:cNvPr id="3" name="Content Placeholder 2">
            <a:extLst>
              <a:ext uri="{FF2B5EF4-FFF2-40B4-BE49-F238E27FC236}">
                <a16:creationId xmlns:a16="http://schemas.microsoft.com/office/drawing/2014/main" id="{C5AC12EA-575D-6E18-CF51-ADB280759FBE}"/>
              </a:ext>
            </a:extLst>
          </p:cNvPr>
          <p:cNvSpPr>
            <a:spLocks noGrp="1"/>
          </p:cNvSpPr>
          <p:nvPr>
            <p:ph idx="1"/>
          </p:nvPr>
        </p:nvSpPr>
        <p:spPr>
          <a:xfrm>
            <a:off x="1587710" y="1616575"/>
            <a:ext cx="9486690" cy="4469593"/>
          </a:xfrm>
        </p:spPr>
        <p:txBody>
          <a:bodyPr vert="horz" lIns="91440" tIns="45720" rIns="91440" bIns="45720" rtlCol="0" anchor="t">
            <a:normAutofit/>
          </a:bodyPr>
          <a:lstStyle/>
          <a:p>
            <a:r>
              <a:rPr lang="en-US" dirty="0">
                <a:solidFill>
                  <a:schemeClr val="bg1"/>
                </a:solidFill>
              </a:rPr>
              <a:t>Working group including:</a:t>
            </a:r>
          </a:p>
          <a:p>
            <a:pPr lvl="1"/>
            <a:r>
              <a:rPr lang="en-US" dirty="0">
                <a:solidFill>
                  <a:schemeClr val="bg1"/>
                </a:solidFill>
              </a:rPr>
              <a:t> Sherrod Library Dean</a:t>
            </a:r>
          </a:p>
          <a:p>
            <a:pPr lvl="1"/>
            <a:r>
              <a:rPr lang="en-US" dirty="0">
                <a:solidFill>
                  <a:schemeClr val="bg1"/>
                </a:solidFill>
              </a:rPr>
              <a:t>Director of the Medical Library</a:t>
            </a:r>
          </a:p>
          <a:p>
            <a:pPr lvl="1"/>
            <a:r>
              <a:rPr lang="en-US" dirty="0">
                <a:solidFill>
                  <a:schemeClr val="bg1"/>
                </a:solidFill>
              </a:rPr>
              <a:t>Director of the ETSU Archives</a:t>
            </a:r>
          </a:p>
          <a:p>
            <a:pPr lvl="1"/>
            <a:r>
              <a:rPr lang="en-US" dirty="0">
                <a:solidFill>
                  <a:schemeClr val="bg1"/>
                </a:solidFill>
              </a:rPr>
              <a:t>Other interested library employees</a:t>
            </a:r>
          </a:p>
          <a:p>
            <a:pPr lvl="1"/>
            <a:endParaRPr lang="en-US" dirty="0">
              <a:solidFill>
                <a:schemeClr val="bg1"/>
              </a:solidFill>
            </a:endParaRPr>
          </a:p>
          <a:p>
            <a:r>
              <a:rPr lang="en-US" dirty="0">
                <a:solidFill>
                  <a:schemeClr val="bg1"/>
                </a:solidFill>
              </a:rPr>
              <a:t>Meet ~monthly to share information and plan projects</a:t>
            </a:r>
          </a:p>
          <a:p>
            <a:endParaRPr lang="en-US" dirty="0">
              <a:solidFill>
                <a:schemeClr val="bg1"/>
              </a:solidFill>
            </a:endParaRPr>
          </a:p>
          <a:p>
            <a:r>
              <a:rPr lang="en-US" dirty="0">
                <a:solidFill>
                  <a:schemeClr val="bg1"/>
                </a:solidFill>
              </a:rPr>
              <a:t>Such as...</a:t>
            </a:r>
          </a:p>
        </p:txBody>
      </p:sp>
    </p:spTree>
    <p:extLst>
      <p:ext uri="{BB962C8B-B14F-4D97-AF65-F5344CB8AC3E}">
        <p14:creationId xmlns:p14="http://schemas.microsoft.com/office/powerpoint/2010/main" val="12248597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3BB7E73-E730-42EA-AACE-D1E323EA54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569B151-FF7A-E1B0-DCFC-1E9E462E3911}"/>
              </a:ext>
            </a:extLst>
          </p:cNvPr>
          <p:cNvSpPr>
            <a:spLocks noGrp="1"/>
          </p:cNvSpPr>
          <p:nvPr>
            <p:ph type="title"/>
          </p:nvPr>
        </p:nvSpPr>
        <p:spPr>
          <a:xfrm>
            <a:off x="1117600" y="455362"/>
            <a:ext cx="9486690" cy="1550419"/>
          </a:xfrm>
        </p:spPr>
        <p:txBody>
          <a:bodyPr>
            <a:normAutofit/>
          </a:bodyPr>
          <a:lstStyle/>
          <a:p>
            <a:r>
              <a:rPr lang="en-US" dirty="0">
                <a:solidFill>
                  <a:schemeClr val="bg1"/>
                </a:solidFill>
                <a:ea typeface="+mj-lt"/>
                <a:cs typeface="+mj-lt"/>
              </a:rPr>
              <a:t>Inclusive hiring practices</a:t>
            </a:r>
            <a:endParaRPr lang="en-US" dirty="0"/>
          </a:p>
        </p:txBody>
      </p:sp>
      <p:sp>
        <p:nvSpPr>
          <p:cNvPr id="3" name="Content Placeholder 2">
            <a:extLst>
              <a:ext uri="{FF2B5EF4-FFF2-40B4-BE49-F238E27FC236}">
                <a16:creationId xmlns:a16="http://schemas.microsoft.com/office/drawing/2014/main" id="{3FFB4CD6-4D9E-1011-6F2B-AFE2719AFF9A}"/>
              </a:ext>
            </a:extLst>
          </p:cNvPr>
          <p:cNvSpPr>
            <a:spLocks noGrp="1"/>
          </p:cNvSpPr>
          <p:nvPr>
            <p:ph idx="1"/>
          </p:nvPr>
        </p:nvSpPr>
        <p:spPr>
          <a:xfrm>
            <a:off x="1183148" y="2167068"/>
            <a:ext cx="9716109" cy="4091165"/>
          </a:xfrm>
        </p:spPr>
        <p:txBody>
          <a:bodyPr vert="horz" lIns="91440" tIns="45720" rIns="91440" bIns="45720" rtlCol="0" anchor="t">
            <a:normAutofit/>
          </a:bodyPr>
          <a:lstStyle/>
          <a:p>
            <a:r>
              <a:rPr lang="en-US" sz="2400" dirty="0">
                <a:solidFill>
                  <a:schemeClr val="bg1"/>
                </a:solidFill>
              </a:rPr>
              <a:t>Redact identifying information that may lead to unconscious bias</a:t>
            </a:r>
          </a:p>
          <a:p>
            <a:pPr lvl="1"/>
            <a:r>
              <a:rPr lang="en-US" sz="2000" dirty="0">
                <a:solidFill>
                  <a:schemeClr val="bg1"/>
                </a:solidFill>
              </a:rPr>
              <a:t>Ex: name, year they got their degree</a:t>
            </a:r>
          </a:p>
          <a:p>
            <a:pPr lvl="1"/>
            <a:r>
              <a:rPr lang="en-US" sz="2000" dirty="0">
                <a:solidFill>
                  <a:schemeClr val="bg1"/>
                </a:solidFill>
              </a:rPr>
              <a:t>No feature to do this in e-jobs, so this was done laboriously by hand </a:t>
            </a:r>
          </a:p>
          <a:p>
            <a:r>
              <a:rPr lang="en-US" sz="2400" dirty="0">
                <a:solidFill>
                  <a:schemeClr val="bg1"/>
                </a:solidFill>
              </a:rPr>
              <a:t>Longer window for posting the job </a:t>
            </a:r>
          </a:p>
          <a:p>
            <a:r>
              <a:rPr lang="en-US" sz="2400" dirty="0">
                <a:solidFill>
                  <a:schemeClr val="bg1"/>
                </a:solidFill>
              </a:rPr>
              <a:t>Started sending interview questions ahead of time</a:t>
            </a:r>
          </a:p>
          <a:p>
            <a:r>
              <a:rPr lang="en-US" sz="2400" dirty="0">
                <a:solidFill>
                  <a:schemeClr val="bg1"/>
                </a:solidFill>
              </a:rPr>
              <a:t>Posted jobs on a greater variety of job board</a:t>
            </a:r>
          </a:p>
          <a:p>
            <a:pPr lvl="1"/>
            <a:endParaRPr lang="en-US" sz="2000" dirty="0">
              <a:solidFill>
                <a:schemeClr val="bg1"/>
              </a:solidFill>
            </a:endParaRPr>
          </a:p>
        </p:txBody>
      </p:sp>
      <p:sp>
        <p:nvSpPr>
          <p:cNvPr id="10" name="Rectangle 9">
            <a:extLst>
              <a:ext uri="{FF2B5EF4-FFF2-40B4-BE49-F238E27FC236}">
                <a16:creationId xmlns:a16="http://schemas.microsoft.com/office/drawing/2014/main" id="{F1F6C2E9-B316-4410-88E5-74F044FC35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58144" y="565153"/>
            <a:ext cx="1133856" cy="6292847"/>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3D07262-43A6-451F-9B19-77B943C639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626850" y="1"/>
            <a:ext cx="565150" cy="6857999"/>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49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1C22541C-02E3-618C-EDB1-534C6B0D4503}"/>
              </a:ext>
            </a:extLst>
          </p:cNvPr>
          <p:cNvSpPr/>
          <p:nvPr/>
        </p:nvSpPr>
        <p:spPr>
          <a:xfrm>
            <a:off x="8744185" y="209895"/>
            <a:ext cx="2701072" cy="1793164"/>
          </a:xfrm>
          <a:prstGeom prst="rect">
            <a:avLst/>
          </a:prstGeom>
        </p:spPr>
        <p:style>
          <a:lnRef idx="2">
            <a:schemeClr val="accent6"/>
          </a:lnRef>
          <a:fillRef idx="1">
            <a:schemeClr val="lt1"/>
          </a:fillRef>
          <a:effectRef idx="0">
            <a:schemeClr val="accent6"/>
          </a:effectRef>
          <a:fontRef idx="minor">
            <a:schemeClr val="dk1"/>
          </a:fontRef>
        </p:style>
        <p:txBody>
          <a:bodyPr lIns="91440" tIns="45720" rIns="91440" bIns="45720" rtlCol="0" anchor="ctr"/>
          <a:lstStyle/>
          <a:p>
            <a:pPr algn="ctr"/>
            <a:r>
              <a:rPr lang="en-US" b="1" dirty="0"/>
              <a:t>William Cate</a:t>
            </a:r>
            <a:endParaRPr lang="en-US" dirty="0"/>
          </a:p>
          <a:p>
            <a:pPr algn="ctr"/>
            <a:r>
              <a:rPr lang="en-US" dirty="0"/>
              <a:t>Business Manager</a:t>
            </a:r>
            <a:endParaRPr lang="en-US" b="1" dirty="0"/>
          </a:p>
          <a:p>
            <a:pPr algn="ctr"/>
            <a:r>
              <a:rPr lang="en-US" dirty="0">
                <a:hlinkClick r:id="rId2"/>
              </a:rPr>
              <a:t>cateww@etsu.edu</a:t>
            </a:r>
            <a:endParaRPr lang="en-US" dirty="0"/>
          </a:p>
        </p:txBody>
      </p:sp>
    </p:spTree>
    <p:extLst>
      <p:ext uri="{BB962C8B-B14F-4D97-AF65-F5344CB8AC3E}">
        <p14:creationId xmlns:p14="http://schemas.microsoft.com/office/powerpoint/2010/main" val="6339120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3BB7E73-E730-42EA-AACE-D1E323EA54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569B151-FF7A-E1B0-DCFC-1E9E462E3911}"/>
              </a:ext>
            </a:extLst>
          </p:cNvPr>
          <p:cNvSpPr>
            <a:spLocks noGrp="1"/>
          </p:cNvSpPr>
          <p:nvPr>
            <p:ph type="title"/>
          </p:nvPr>
        </p:nvSpPr>
        <p:spPr>
          <a:xfrm>
            <a:off x="1117600" y="455362"/>
            <a:ext cx="9486690" cy="1550419"/>
          </a:xfrm>
        </p:spPr>
        <p:txBody>
          <a:bodyPr>
            <a:normAutofit/>
          </a:bodyPr>
          <a:lstStyle/>
          <a:p>
            <a:r>
              <a:rPr lang="en-US" dirty="0">
                <a:solidFill>
                  <a:schemeClr val="bg1"/>
                </a:solidFill>
                <a:ea typeface="+mj-lt"/>
                <a:cs typeface="+mj-lt"/>
              </a:rPr>
              <a:t>Employee education</a:t>
            </a:r>
            <a:endParaRPr lang="en-US" dirty="0"/>
          </a:p>
          <a:p>
            <a:endParaRPr lang="en-US" b="0" dirty="0">
              <a:solidFill>
                <a:schemeClr val="bg1"/>
              </a:solidFill>
              <a:ea typeface="+mj-lt"/>
              <a:cs typeface="+mj-lt"/>
            </a:endParaRPr>
          </a:p>
        </p:txBody>
      </p:sp>
      <p:sp>
        <p:nvSpPr>
          <p:cNvPr id="3" name="Content Placeholder 2">
            <a:extLst>
              <a:ext uri="{FF2B5EF4-FFF2-40B4-BE49-F238E27FC236}">
                <a16:creationId xmlns:a16="http://schemas.microsoft.com/office/drawing/2014/main" id="{3FFB4CD6-4D9E-1011-6F2B-AFE2719AFF9A}"/>
              </a:ext>
            </a:extLst>
          </p:cNvPr>
          <p:cNvSpPr>
            <a:spLocks noGrp="1"/>
          </p:cNvSpPr>
          <p:nvPr>
            <p:ph idx="1"/>
          </p:nvPr>
        </p:nvSpPr>
        <p:spPr>
          <a:xfrm>
            <a:off x="1117600" y="1766726"/>
            <a:ext cx="9486690" cy="4319442"/>
          </a:xfrm>
        </p:spPr>
        <p:txBody>
          <a:bodyPr vert="horz" lIns="91440" tIns="45720" rIns="91440" bIns="45720" rtlCol="0" anchor="t">
            <a:normAutofit/>
          </a:bodyPr>
          <a:lstStyle/>
          <a:p>
            <a:r>
              <a:rPr lang="en-US" sz="2400" dirty="0">
                <a:solidFill>
                  <a:schemeClr val="bg1"/>
                </a:solidFill>
              </a:rPr>
              <a:t>Library supervisors encourage their employees to attend DEI events, Moonshot and E&amp;I conference </a:t>
            </a:r>
          </a:p>
          <a:p>
            <a:pPr marL="228600" lvl="1" indent="0">
              <a:buNone/>
            </a:pPr>
            <a:endParaRPr lang="en-US" sz="2000" dirty="0">
              <a:solidFill>
                <a:schemeClr val="bg1"/>
              </a:solidFill>
            </a:endParaRPr>
          </a:p>
          <a:p>
            <a:r>
              <a:rPr lang="en-US" sz="2400">
                <a:solidFill>
                  <a:schemeClr val="bg1"/>
                </a:solidFill>
              </a:rPr>
              <a:t>Other trainings</a:t>
            </a:r>
          </a:p>
          <a:p>
            <a:pPr lvl="1"/>
            <a:r>
              <a:rPr lang="en-US" sz="2000">
                <a:solidFill>
                  <a:schemeClr val="bg1"/>
                </a:solidFill>
              </a:rPr>
              <a:t>Ex:  ETSU Counseling - training on how to help distressed students. </a:t>
            </a:r>
            <a:endParaRPr lang="en-US" sz="2000" dirty="0">
              <a:solidFill>
                <a:schemeClr val="bg1"/>
              </a:solidFill>
            </a:endParaRPr>
          </a:p>
          <a:p>
            <a:pPr lvl="1"/>
            <a:endParaRPr lang="en-US" sz="2000" dirty="0">
              <a:solidFill>
                <a:schemeClr val="bg1"/>
              </a:solidFill>
            </a:endParaRPr>
          </a:p>
        </p:txBody>
      </p:sp>
      <p:sp>
        <p:nvSpPr>
          <p:cNvPr id="10" name="Rectangle 9">
            <a:extLst>
              <a:ext uri="{FF2B5EF4-FFF2-40B4-BE49-F238E27FC236}">
                <a16:creationId xmlns:a16="http://schemas.microsoft.com/office/drawing/2014/main" id="{F1F6C2E9-B316-4410-88E5-74F044FC35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58144" y="565153"/>
            <a:ext cx="1133856" cy="6292847"/>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3D07262-43A6-451F-9B19-77B943C639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626850" y="1"/>
            <a:ext cx="565150" cy="6857999"/>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49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84409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3BB7E73-E730-42EA-AACE-D1E323EA54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569B151-FF7A-E1B0-DCFC-1E9E462E3911}"/>
              </a:ext>
            </a:extLst>
          </p:cNvPr>
          <p:cNvSpPr>
            <a:spLocks noGrp="1"/>
          </p:cNvSpPr>
          <p:nvPr>
            <p:ph type="title"/>
          </p:nvPr>
        </p:nvSpPr>
        <p:spPr>
          <a:xfrm>
            <a:off x="1117600" y="455362"/>
            <a:ext cx="9486690" cy="1125117"/>
          </a:xfrm>
        </p:spPr>
        <p:txBody>
          <a:bodyPr>
            <a:normAutofit/>
          </a:bodyPr>
          <a:lstStyle/>
          <a:p>
            <a:r>
              <a:rPr lang="en-US" sz="4000" dirty="0">
                <a:solidFill>
                  <a:schemeClr val="bg1"/>
                </a:solidFill>
              </a:rPr>
              <a:t>Librarian scholarship and expertise</a:t>
            </a:r>
          </a:p>
          <a:p>
            <a:endParaRPr lang="en-US" b="0" dirty="0">
              <a:solidFill>
                <a:schemeClr val="bg1"/>
              </a:solidFill>
              <a:ea typeface="+mj-lt"/>
              <a:cs typeface="+mj-lt"/>
            </a:endParaRPr>
          </a:p>
        </p:txBody>
      </p:sp>
      <p:sp>
        <p:nvSpPr>
          <p:cNvPr id="3" name="Content Placeholder 2">
            <a:extLst>
              <a:ext uri="{FF2B5EF4-FFF2-40B4-BE49-F238E27FC236}">
                <a16:creationId xmlns:a16="http://schemas.microsoft.com/office/drawing/2014/main" id="{3FFB4CD6-4D9E-1011-6F2B-AFE2719AFF9A}"/>
              </a:ext>
            </a:extLst>
          </p:cNvPr>
          <p:cNvSpPr>
            <a:spLocks noGrp="1"/>
          </p:cNvSpPr>
          <p:nvPr>
            <p:ph idx="1"/>
          </p:nvPr>
        </p:nvSpPr>
        <p:spPr>
          <a:xfrm>
            <a:off x="691535" y="1671451"/>
            <a:ext cx="9486690" cy="3644523"/>
          </a:xfrm>
        </p:spPr>
        <p:txBody>
          <a:bodyPr vert="horz" lIns="91440" tIns="45720" rIns="91440" bIns="45720" rtlCol="0" anchor="t">
            <a:normAutofit/>
          </a:bodyPr>
          <a:lstStyle/>
          <a:p>
            <a:r>
              <a:rPr lang="en-US" sz="2800" dirty="0">
                <a:solidFill>
                  <a:schemeClr val="bg1"/>
                </a:solidFill>
              </a:rPr>
              <a:t> </a:t>
            </a:r>
            <a:r>
              <a:rPr lang="en-US" sz="2800" dirty="0">
                <a:solidFill>
                  <a:schemeClr val="bg1"/>
                </a:solidFill>
                <a:hlinkClick r:id="rId2">
                  <a:extLst>
                    <a:ext uri="{A12FA001-AC4F-418D-AE19-62706E023703}">
                      <ahyp:hlinkClr xmlns:ahyp="http://schemas.microsoft.com/office/drawing/2018/hyperlinkcolor" val="tx"/>
                    </a:ext>
                  </a:extLst>
                </a:hlinkClick>
              </a:rPr>
              <a:t>A Trauma-Informed Approach to Library Services</a:t>
            </a:r>
            <a:r>
              <a:rPr lang="en-US" sz="2800" dirty="0">
                <a:solidFill>
                  <a:schemeClr val="bg1"/>
                </a:solidFill>
              </a:rPr>
              <a:t> –  2020 </a:t>
            </a:r>
          </a:p>
          <a:p>
            <a:pPr lvl="1"/>
            <a:r>
              <a:rPr lang="en-US" sz="2400" dirty="0">
                <a:solidFill>
                  <a:schemeClr val="bg1"/>
                </a:solidFill>
              </a:rPr>
              <a:t>Champion of mental health in the library, for employees, students, and faculty </a:t>
            </a:r>
          </a:p>
          <a:p>
            <a:pPr lvl="1"/>
            <a:endParaRPr lang="en-US" sz="2400" dirty="0">
              <a:solidFill>
                <a:schemeClr val="bg1"/>
              </a:solidFill>
            </a:endParaRPr>
          </a:p>
        </p:txBody>
      </p:sp>
      <p:sp>
        <p:nvSpPr>
          <p:cNvPr id="10" name="Rectangle 9">
            <a:extLst>
              <a:ext uri="{FF2B5EF4-FFF2-40B4-BE49-F238E27FC236}">
                <a16:creationId xmlns:a16="http://schemas.microsoft.com/office/drawing/2014/main" id="{F1F6C2E9-B316-4410-88E5-74F044FC35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58144" y="565153"/>
            <a:ext cx="1133856" cy="6292847"/>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3D07262-43A6-451F-9B19-77B943C639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626850" y="1"/>
            <a:ext cx="565150" cy="6857999"/>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49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D42294B0-38F3-6522-E94F-5F03F525076D}"/>
              </a:ext>
            </a:extLst>
          </p:cNvPr>
          <p:cNvSpPr/>
          <p:nvPr/>
        </p:nvSpPr>
        <p:spPr>
          <a:xfrm>
            <a:off x="8154250" y="3782282"/>
            <a:ext cx="2701072" cy="1793164"/>
          </a:xfrm>
          <a:prstGeom prst="rect">
            <a:avLst/>
          </a:prstGeom>
        </p:spPr>
        <p:style>
          <a:lnRef idx="2">
            <a:schemeClr val="accent6"/>
          </a:lnRef>
          <a:fillRef idx="1">
            <a:schemeClr val="lt1"/>
          </a:fillRef>
          <a:effectRef idx="0">
            <a:schemeClr val="accent6"/>
          </a:effectRef>
          <a:fontRef idx="minor">
            <a:schemeClr val="dk1"/>
          </a:fontRef>
        </p:style>
        <p:txBody>
          <a:bodyPr lIns="91440" tIns="45720" rIns="91440" bIns="45720" rtlCol="0" anchor="ctr"/>
          <a:lstStyle/>
          <a:p>
            <a:pPr algn="ctr"/>
            <a:r>
              <a:rPr lang="en-US" b="1" dirty="0"/>
              <a:t>Rebecca Tolley</a:t>
            </a:r>
            <a:endParaRPr lang="en-US" dirty="0"/>
          </a:p>
          <a:p>
            <a:pPr algn="ctr"/>
            <a:r>
              <a:rPr lang="en-US" dirty="0"/>
              <a:t>Director of Research and Instructional Services</a:t>
            </a:r>
          </a:p>
          <a:p>
            <a:pPr algn="ctr"/>
            <a:r>
              <a:rPr lang="en-US" dirty="0">
                <a:hlinkClick r:id="rId3"/>
              </a:rPr>
              <a:t>tolleyst@etsu.edu</a:t>
            </a:r>
            <a:endParaRPr lang="en-US" dirty="0"/>
          </a:p>
          <a:p>
            <a:pPr algn="ctr"/>
            <a:endParaRPr lang="en-US" dirty="0"/>
          </a:p>
        </p:txBody>
      </p:sp>
    </p:spTree>
    <p:extLst>
      <p:ext uri="{BB962C8B-B14F-4D97-AF65-F5344CB8AC3E}">
        <p14:creationId xmlns:p14="http://schemas.microsoft.com/office/powerpoint/2010/main" val="15441317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399D6-5CF6-B434-D347-812AA010C3BD}"/>
              </a:ext>
            </a:extLst>
          </p:cNvPr>
          <p:cNvSpPr>
            <a:spLocks noGrp="1"/>
          </p:cNvSpPr>
          <p:nvPr>
            <p:ph type="title"/>
          </p:nvPr>
        </p:nvSpPr>
        <p:spPr/>
        <p:txBody>
          <a:bodyPr/>
          <a:lstStyle/>
          <a:p>
            <a:r>
              <a:rPr lang="en-US">
                <a:solidFill>
                  <a:schemeClr val="bg1"/>
                </a:solidFill>
              </a:rPr>
              <a:t>Reflection and future directions</a:t>
            </a:r>
            <a:endParaRPr lang="en-US"/>
          </a:p>
        </p:txBody>
      </p:sp>
      <p:sp>
        <p:nvSpPr>
          <p:cNvPr id="3" name="Content Placeholder 2">
            <a:extLst>
              <a:ext uri="{FF2B5EF4-FFF2-40B4-BE49-F238E27FC236}">
                <a16:creationId xmlns:a16="http://schemas.microsoft.com/office/drawing/2014/main" id="{40A4FE6E-43E9-E463-8412-C254D434C36D}"/>
              </a:ext>
            </a:extLst>
          </p:cNvPr>
          <p:cNvSpPr>
            <a:spLocks noGrp="1"/>
          </p:cNvSpPr>
          <p:nvPr>
            <p:ph idx="1"/>
          </p:nvPr>
        </p:nvSpPr>
        <p:spPr/>
        <p:txBody>
          <a:bodyPr vert="horz" lIns="91440" tIns="45720" rIns="91440" bIns="45720" rtlCol="0" anchor="t">
            <a:normAutofit/>
          </a:bodyPr>
          <a:lstStyle/>
          <a:p>
            <a:r>
              <a:rPr lang="en-US" sz="3200" dirty="0">
                <a:solidFill>
                  <a:schemeClr val="bg1"/>
                </a:solidFill>
              </a:rPr>
              <a:t>Assessment</a:t>
            </a:r>
          </a:p>
          <a:p>
            <a:r>
              <a:rPr lang="en-US" sz="3200" dirty="0">
                <a:solidFill>
                  <a:schemeClr val="bg1"/>
                </a:solidFill>
              </a:rPr>
              <a:t>How can we measure "belonging" or a "feeling of inclusion"?</a:t>
            </a:r>
          </a:p>
        </p:txBody>
      </p:sp>
    </p:spTree>
    <p:extLst>
      <p:ext uri="{BB962C8B-B14F-4D97-AF65-F5344CB8AC3E}">
        <p14:creationId xmlns:p14="http://schemas.microsoft.com/office/powerpoint/2010/main" val="25686209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23BB7E73-E730-42EA-AACE-D1E323EA54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569B151-FF7A-E1B0-DCFC-1E9E462E3911}"/>
              </a:ext>
            </a:extLst>
          </p:cNvPr>
          <p:cNvSpPr>
            <a:spLocks noGrp="1"/>
          </p:cNvSpPr>
          <p:nvPr>
            <p:ph type="title"/>
          </p:nvPr>
        </p:nvSpPr>
        <p:spPr>
          <a:xfrm>
            <a:off x="5563792" y="455362"/>
            <a:ext cx="5510607" cy="1550419"/>
          </a:xfrm>
        </p:spPr>
        <p:txBody>
          <a:bodyPr>
            <a:normAutofit/>
          </a:bodyPr>
          <a:lstStyle/>
          <a:p>
            <a:r>
              <a:rPr lang="en-US">
                <a:solidFill>
                  <a:schemeClr val="bg1"/>
                </a:solidFill>
              </a:rPr>
              <a:t>Discussion</a:t>
            </a:r>
          </a:p>
        </p:txBody>
      </p:sp>
      <p:sp>
        <p:nvSpPr>
          <p:cNvPr id="19" name="Rectangle 18">
            <a:extLst>
              <a:ext uri="{FF2B5EF4-FFF2-40B4-BE49-F238E27FC236}">
                <a16:creationId xmlns:a16="http://schemas.microsoft.com/office/drawing/2014/main" id="{F1F6C2E9-B316-4410-88E5-74F044FC35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565153"/>
            <a:ext cx="5106593" cy="6292847"/>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83D07262-43A6-451F-9B19-77B943C639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4537887" cy="6857999"/>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49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FFB4CD6-4D9E-1011-6F2B-AFE2719AFF9A}"/>
              </a:ext>
            </a:extLst>
          </p:cNvPr>
          <p:cNvSpPr>
            <a:spLocks noGrp="1"/>
          </p:cNvSpPr>
          <p:nvPr>
            <p:ph idx="1"/>
          </p:nvPr>
        </p:nvSpPr>
        <p:spPr>
          <a:xfrm>
            <a:off x="5563792" y="2160016"/>
            <a:ext cx="5510607" cy="3926152"/>
          </a:xfrm>
        </p:spPr>
        <p:txBody>
          <a:bodyPr vert="horz" lIns="91440" tIns="45720" rIns="91440" bIns="45720" rtlCol="0" anchor="t">
            <a:normAutofit/>
          </a:bodyPr>
          <a:lstStyle/>
          <a:p>
            <a:r>
              <a:rPr lang="en-US" sz="3200">
                <a:solidFill>
                  <a:schemeClr val="bg1"/>
                </a:solidFill>
              </a:rPr>
              <a:t>Questions? </a:t>
            </a:r>
          </a:p>
          <a:p>
            <a:r>
              <a:rPr lang="en-US" sz="3200">
                <a:solidFill>
                  <a:schemeClr val="bg1"/>
                </a:solidFill>
              </a:rPr>
              <a:t>Ideas for other services we could offer? </a:t>
            </a:r>
          </a:p>
          <a:p>
            <a:r>
              <a:rPr lang="en-US" sz="3200">
                <a:solidFill>
                  <a:schemeClr val="bg1"/>
                </a:solidFill>
              </a:rPr>
              <a:t>Campus partnerships?</a:t>
            </a:r>
          </a:p>
        </p:txBody>
      </p:sp>
    </p:spTree>
    <p:extLst>
      <p:ext uri="{BB962C8B-B14F-4D97-AF65-F5344CB8AC3E}">
        <p14:creationId xmlns:p14="http://schemas.microsoft.com/office/powerpoint/2010/main" val="23978988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D18242-16CA-069A-E90C-BD53FEDC50EF}"/>
              </a:ext>
            </a:extLst>
          </p:cNvPr>
          <p:cNvSpPr>
            <a:spLocks noGrp="1"/>
          </p:cNvSpPr>
          <p:nvPr>
            <p:ph type="title"/>
          </p:nvPr>
        </p:nvSpPr>
        <p:spPr>
          <a:xfrm>
            <a:off x="3174113" y="734267"/>
            <a:ext cx="7891760" cy="4824391"/>
          </a:xfrm>
          <a:solidFill>
            <a:schemeClr val="tx1"/>
          </a:solidFill>
        </p:spPr>
        <p:txBody>
          <a:bodyPr/>
          <a:lstStyle/>
          <a:p>
            <a:r>
              <a:rPr lang="en-US" sz="4000" b="0">
                <a:solidFill>
                  <a:schemeClr val="accent6">
                    <a:lumMod val="75000"/>
                  </a:schemeClr>
                </a:solidFill>
              </a:rPr>
              <a:t>Questions? Comments? Ideas?</a:t>
            </a:r>
          </a:p>
        </p:txBody>
      </p:sp>
      <p:sp>
        <p:nvSpPr>
          <p:cNvPr id="3" name="Content Placeholder 2">
            <a:extLst>
              <a:ext uri="{FF2B5EF4-FFF2-40B4-BE49-F238E27FC236}">
                <a16:creationId xmlns:a16="http://schemas.microsoft.com/office/drawing/2014/main" id="{38D8393E-6DBF-5DB2-FFDF-2D58D4E24AFC}"/>
              </a:ext>
            </a:extLst>
          </p:cNvPr>
          <p:cNvSpPr>
            <a:spLocks noGrp="1"/>
          </p:cNvSpPr>
          <p:nvPr>
            <p:ph type="body" idx="1"/>
          </p:nvPr>
        </p:nvSpPr>
        <p:spPr>
          <a:xfrm>
            <a:off x="3258779" y="1835979"/>
            <a:ext cx="7891760" cy="2739077"/>
          </a:xfrm>
        </p:spPr>
        <p:txBody>
          <a:bodyPr>
            <a:normAutofit fontScale="85000" lnSpcReduction="10000"/>
          </a:bodyPr>
          <a:lstStyle/>
          <a:p>
            <a:r>
              <a:rPr lang="en-US" sz="2800">
                <a:solidFill>
                  <a:schemeClr val="accent4"/>
                </a:solidFill>
              </a:rPr>
              <a:t>Contact me at</a:t>
            </a:r>
            <a:r>
              <a:rPr lang="en-US" sz="2800"/>
              <a:t> </a:t>
            </a:r>
            <a:r>
              <a:rPr lang="en-US" sz="2800">
                <a:hlinkClick r:id="rId2"/>
              </a:rPr>
              <a:t>keinath@etsu.edu</a:t>
            </a:r>
            <a:r>
              <a:rPr lang="en-US" sz="2800"/>
              <a:t> </a:t>
            </a:r>
            <a:r>
              <a:rPr lang="en-US" sz="2800">
                <a:solidFill>
                  <a:schemeClr val="accent4"/>
                </a:solidFill>
              </a:rPr>
              <a:t>or (423)439-5748</a:t>
            </a:r>
          </a:p>
          <a:p>
            <a:endParaRPr lang="en-US" sz="2800">
              <a:solidFill>
                <a:schemeClr val="accent4"/>
              </a:solidFill>
            </a:endParaRPr>
          </a:p>
          <a:p>
            <a:r>
              <a:rPr lang="en-US" sz="2800">
                <a:solidFill>
                  <a:schemeClr val="accent4"/>
                </a:solidFill>
                <a:hlinkClick r:id="rId3">
                  <a:extLst>
                    <a:ext uri="{A12FA001-AC4F-418D-AE19-62706E023703}">
                      <ahyp:hlinkClr xmlns:ahyp="http://schemas.microsoft.com/office/drawing/2018/hyperlinkcolor" val="tx"/>
                    </a:ext>
                  </a:extLst>
                </a:hlinkClick>
              </a:rPr>
              <a:t>Contact the library</a:t>
            </a:r>
            <a:r>
              <a:rPr lang="en-US" sz="2800">
                <a:solidFill>
                  <a:schemeClr val="accent4"/>
                </a:solidFill>
              </a:rPr>
              <a:t> via chat and more.</a:t>
            </a:r>
          </a:p>
          <a:p>
            <a:endParaRPr lang="en-US">
              <a:solidFill>
                <a:schemeClr val="accent4"/>
              </a:solidFill>
            </a:endParaRPr>
          </a:p>
          <a:p>
            <a:r>
              <a:rPr lang="en-US" sz="3000">
                <a:solidFill>
                  <a:schemeClr val="accent6">
                    <a:lumMod val="75000"/>
                  </a:schemeClr>
                </a:solidFill>
              </a:rPr>
              <a:t>Thank you!</a:t>
            </a:r>
            <a:endParaRPr lang="en-US">
              <a:solidFill>
                <a:schemeClr val="accent6">
                  <a:lumMod val="75000"/>
                </a:schemeClr>
              </a:solidFill>
            </a:endParaRPr>
          </a:p>
        </p:txBody>
      </p:sp>
    </p:spTree>
    <p:extLst>
      <p:ext uri="{BB962C8B-B14F-4D97-AF65-F5344CB8AC3E}">
        <p14:creationId xmlns:p14="http://schemas.microsoft.com/office/powerpoint/2010/main" val="6576615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4" name="Oval 3" descr="A bubble containing the words &quot;Employee development and internal processes.&quot;">
            <a:extLst>
              <a:ext uri="{FF2B5EF4-FFF2-40B4-BE49-F238E27FC236}">
                <a16:creationId xmlns:a16="http://schemas.microsoft.com/office/drawing/2014/main" id="{BF797AE2-9E7D-E068-103C-734C569FAEDA}"/>
              </a:ext>
            </a:extLst>
          </p:cNvPr>
          <p:cNvSpPr/>
          <p:nvPr/>
        </p:nvSpPr>
        <p:spPr>
          <a:xfrm>
            <a:off x="8103219" y="3171903"/>
            <a:ext cx="3233855" cy="3035609"/>
          </a:xfrm>
          <a:prstGeom prst="ellipse">
            <a:avLst/>
          </a:prstGeom>
        </p:spPr>
        <p:style>
          <a:lnRef idx="2">
            <a:schemeClr val="accent4"/>
          </a:lnRef>
          <a:fillRef idx="1">
            <a:schemeClr val="lt1"/>
          </a:fillRef>
          <a:effectRef idx="0">
            <a:schemeClr val="accent4"/>
          </a:effectRef>
          <a:fontRef idx="minor">
            <a:schemeClr val="dk1"/>
          </a:fontRef>
        </p:style>
        <p:txBody>
          <a:bodyPr lIns="91440" tIns="45720" rIns="91440" bIns="45720" rtlCol="0" anchor="ctr"/>
          <a:lstStyle/>
          <a:p>
            <a:pPr algn="ctr"/>
            <a:r>
              <a:rPr lang="en-US" sz="2400" dirty="0"/>
              <a:t>Employee development &amp; internal processes </a:t>
            </a:r>
          </a:p>
        </p:txBody>
      </p:sp>
      <p:sp>
        <p:nvSpPr>
          <p:cNvPr id="6" name="Oval 5" descr="A bubble containing the words &quot;Creating an inclusive environment.&quot;">
            <a:extLst>
              <a:ext uri="{FF2B5EF4-FFF2-40B4-BE49-F238E27FC236}">
                <a16:creationId xmlns:a16="http://schemas.microsoft.com/office/drawing/2014/main" id="{B50D7840-FB43-2E59-1A65-8F3A1BBB54CF}"/>
              </a:ext>
            </a:extLst>
          </p:cNvPr>
          <p:cNvSpPr/>
          <p:nvPr/>
        </p:nvSpPr>
        <p:spPr>
          <a:xfrm>
            <a:off x="5674731" y="644293"/>
            <a:ext cx="3184293" cy="3010828"/>
          </a:xfrm>
          <a:prstGeom prst="ellipse">
            <a:avLst/>
          </a:prstGeom>
        </p:spPr>
        <p:style>
          <a:lnRef idx="2">
            <a:schemeClr val="accent4"/>
          </a:lnRef>
          <a:fillRef idx="1">
            <a:schemeClr val="lt1"/>
          </a:fillRef>
          <a:effectRef idx="0">
            <a:schemeClr val="accent4"/>
          </a:effectRef>
          <a:fontRef idx="minor">
            <a:schemeClr val="dk1"/>
          </a:fontRef>
        </p:style>
        <p:txBody>
          <a:bodyPr lIns="91440" tIns="45720" rIns="91440" bIns="45720" rtlCol="0" anchor="ctr"/>
          <a:lstStyle/>
          <a:p>
            <a:pPr algn="ctr"/>
            <a:r>
              <a:rPr lang="en-US" sz="2800" dirty="0"/>
              <a:t>Creating an inclusive environment</a:t>
            </a:r>
          </a:p>
        </p:txBody>
      </p:sp>
      <p:sp>
        <p:nvSpPr>
          <p:cNvPr id="5" name="Oval 4" descr="A bubble containing the words &quot;meeting student needs.&quot;">
            <a:extLst>
              <a:ext uri="{FF2B5EF4-FFF2-40B4-BE49-F238E27FC236}">
                <a16:creationId xmlns:a16="http://schemas.microsoft.com/office/drawing/2014/main" id="{F1ACA36C-B0F0-06DF-1D5F-2DAC0B382D33}"/>
              </a:ext>
            </a:extLst>
          </p:cNvPr>
          <p:cNvSpPr/>
          <p:nvPr/>
        </p:nvSpPr>
        <p:spPr>
          <a:xfrm>
            <a:off x="3890535" y="3655121"/>
            <a:ext cx="3178098" cy="3029414"/>
          </a:xfrm>
          <a:prstGeom prst="ellipse">
            <a:avLst/>
          </a:prstGeom>
        </p:spPr>
        <p:style>
          <a:lnRef idx="2">
            <a:schemeClr val="accent4"/>
          </a:lnRef>
          <a:fillRef idx="1">
            <a:schemeClr val="lt1"/>
          </a:fillRef>
          <a:effectRef idx="0">
            <a:schemeClr val="accent4"/>
          </a:effectRef>
          <a:fontRef idx="minor">
            <a:schemeClr val="dk1"/>
          </a:fontRef>
        </p:style>
        <p:txBody>
          <a:bodyPr lIns="91440" tIns="45720" rIns="91440" bIns="45720" rtlCol="0" anchor="ctr"/>
          <a:lstStyle/>
          <a:p>
            <a:pPr algn="ctr"/>
            <a:r>
              <a:rPr lang="en-US" sz="3200" dirty="0"/>
              <a:t>Meeting student needs</a:t>
            </a:r>
          </a:p>
        </p:txBody>
      </p:sp>
      <p:sp>
        <p:nvSpPr>
          <p:cNvPr id="7" name="Oval 6" descr="A bubble containing the words &quot;providing information.&quot;">
            <a:extLst>
              <a:ext uri="{FF2B5EF4-FFF2-40B4-BE49-F238E27FC236}">
                <a16:creationId xmlns:a16="http://schemas.microsoft.com/office/drawing/2014/main" id="{46CF8CB0-550C-51CD-59A3-5D0F4E4CE670}"/>
              </a:ext>
            </a:extLst>
          </p:cNvPr>
          <p:cNvSpPr/>
          <p:nvPr/>
        </p:nvSpPr>
        <p:spPr>
          <a:xfrm>
            <a:off x="1294780" y="1467236"/>
            <a:ext cx="3109086" cy="2956080"/>
          </a:xfrm>
          <a:prstGeom prst="ellipse">
            <a:avLst/>
          </a:prstGeom>
        </p:spPr>
        <p:style>
          <a:lnRef idx="2">
            <a:schemeClr val="accent4"/>
          </a:lnRef>
          <a:fillRef idx="1">
            <a:schemeClr val="lt1"/>
          </a:fillRef>
          <a:effectRef idx="0">
            <a:schemeClr val="accent4"/>
          </a:effectRef>
          <a:fontRef idx="minor">
            <a:schemeClr val="dk1"/>
          </a:fontRef>
        </p:style>
        <p:txBody>
          <a:bodyPr lIns="91440" tIns="45720" rIns="91440" bIns="45720" rtlCol="0" anchor="ctr"/>
          <a:lstStyle/>
          <a:p>
            <a:pPr algn="ctr"/>
            <a:r>
              <a:rPr lang="en-US" sz="2800" dirty="0"/>
              <a:t>Providing information</a:t>
            </a:r>
          </a:p>
        </p:txBody>
      </p:sp>
      <p:sp>
        <p:nvSpPr>
          <p:cNvPr id="2" name="Title 1">
            <a:extLst>
              <a:ext uri="{FF2B5EF4-FFF2-40B4-BE49-F238E27FC236}">
                <a16:creationId xmlns:a16="http://schemas.microsoft.com/office/drawing/2014/main" id="{D3FDCBEF-3180-7438-2A99-601A0990205E}"/>
              </a:ext>
            </a:extLst>
          </p:cNvPr>
          <p:cNvSpPr>
            <a:spLocks noGrp="1"/>
          </p:cNvSpPr>
          <p:nvPr>
            <p:ph type="title"/>
          </p:nvPr>
        </p:nvSpPr>
        <p:spPr/>
        <p:txBody>
          <a:bodyPr/>
          <a:lstStyle/>
          <a:p>
            <a:r>
              <a:rPr lang="en-US">
                <a:solidFill>
                  <a:schemeClr val="bg1"/>
                </a:solidFill>
              </a:rPr>
              <a:t>Themes</a:t>
            </a:r>
          </a:p>
        </p:txBody>
      </p:sp>
    </p:spTree>
    <p:extLst>
      <p:ext uri="{BB962C8B-B14F-4D97-AF65-F5344CB8AC3E}">
        <p14:creationId xmlns:p14="http://schemas.microsoft.com/office/powerpoint/2010/main" val="21235805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6E1AE0-5691-80C2-F701-7DC6CEA41114}"/>
              </a:ext>
            </a:extLst>
          </p:cNvPr>
          <p:cNvSpPr>
            <a:spLocks noGrp="1"/>
          </p:cNvSpPr>
          <p:nvPr>
            <p:ph type="title"/>
          </p:nvPr>
        </p:nvSpPr>
        <p:spPr/>
        <p:txBody>
          <a:bodyPr/>
          <a:lstStyle/>
          <a:p>
            <a:r>
              <a:rPr lang="en-US">
                <a:solidFill>
                  <a:schemeClr val="bg1"/>
                </a:solidFill>
              </a:rPr>
              <a:t>Book displays</a:t>
            </a:r>
          </a:p>
        </p:txBody>
      </p:sp>
      <p:sp>
        <p:nvSpPr>
          <p:cNvPr id="3" name="Content Placeholder 2">
            <a:extLst>
              <a:ext uri="{FF2B5EF4-FFF2-40B4-BE49-F238E27FC236}">
                <a16:creationId xmlns:a16="http://schemas.microsoft.com/office/drawing/2014/main" id="{FA5B4CD2-E18C-0380-A602-76460BB9B62A}"/>
              </a:ext>
            </a:extLst>
          </p:cNvPr>
          <p:cNvSpPr>
            <a:spLocks noGrp="1"/>
          </p:cNvSpPr>
          <p:nvPr>
            <p:ph idx="1"/>
          </p:nvPr>
        </p:nvSpPr>
        <p:spPr>
          <a:xfrm>
            <a:off x="1587710" y="1604761"/>
            <a:ext cx="9486690" cy="4481407"/>
          </a:xfrm>
        </p:spPr>
        <p:txBody>
          <a:bodyPr vert="horz" lIns="91440" tIns="45720" rIns="91440" bIns="45720" rtlCol="0" anchor="t">
            <a:normAutofit/>
          </a:bodyPr>
          <a:lstStyle/>
          <a:p>
            <a:r>
              <a:rPr lang="en-US" sz="2400" dirty="0">
                <a:solidFill>
                  <a:schemeClr val="bg1"/>
                </a:solidFill>
                <a:ea typeface="+mn-lt"/>
                <a:cs typeface="+mn-lt"/>
              </a:rPr>
              <a:t>Examples:</a:t>
            </a:r>
            <a:endParaRPr lang="en-US" sz="2400">
              <a:solidFill>
                <a:schemeClr val="bg1"/>
              </a:solidFill>
            </a:endParaRPr>
          </a:p>
          <a:p>
            <a:pPr lvl="1"/>
            <a:r>
              <a:rPr lang="en-US" sz="2000" dirty="0">
                <a:solidFill>
                  <a:schemeClr val="bg1"/>
                </a:solidFill>
                <a:ea typeface="+mn-lt"/>
                <a:cs typeface="+mn-lt"/>
              </a:rPr>
              <a:t>February: Black history month</a:t>
            </a:r>
          </a:p>
          <a:p>
            <a:pPr lvl="1"/>
            <a:r>
              <a:rPr lang="en-US" sz="2000" dirty="0">
                <a:solidFill>
                  <a:schemeClr val="bg1"/>
                </a:solidFill>
                <a:ea typeface="+mn-lt"/>
                <a:cs typeface="+mn-lt"/>
              </a:rPr>
              <a:t>March: Women’s History Month</a:t>
            </a:r>
          </a:p>
          <a:p>
            <a:pPr lvl="1"/>
            <a:r>
              <a:rPr lang="en-US" sz="2000" dirty="0">
                <a:solidFill>
                  <a:schemeClr val="bg1"/>
                </a:solidFill>
                <a:ea typeface="+mn-lt"/>
                <a:cs typeface="+mn-lt"/>
              </a:rPr>
              <a:t>April: </a:t>
            </a:r>
            <a:r>
              <a:rPr lang="en-US" sz="2000" u="sng" dirty="0">
                <a:solidFill>
                  <a:schemeClr val="bg1"/>
                </a:solidFill>
                <a:ea typeface="+mn-lt"/>
                <a:cs typeface="+mn-lt"/>
                <a:hlinkClick r:id="rId2">
                  <a:extLst>
                    <a:ext uri="{A12FA001-AC4F-418D-AE19-62706E023703}">
                      <ahyp:hlinkClr xmlns:ahyp="http://schemas.microsoft.com/office/drawing/2018/hyperlinkcolor" val="tx"/>
                    </a:ext>
                  </a:extLst>
                </a:hlinkClick>
              </a:rPr>
              <a:t>Poetry month</a:t>
            </a:r>
            <a:endParaRPr lang="en-US" sz="2000">
              <a:solidFill>
                <a:schemeClr val="bg1"/>
              </a:solidFill>
              <a:ea typeface="+mn-lt"/>
              <a:cs typeface="+mn-lt"/>
              <a:hlinkClick r:id="" action="ppaction://noaction">
                <a:extLst>
                  <a:ext uri="{A12FA001-AC4F-418D-AE19-62706E023703}">
                    <ahyp:hlinkClr xmlns:ahyp="http://schemas.microsoft.com/office/drawing/2018/hyperlinkcolor" val="tx"/>
                  </a:ext>
                </a:extLst>
              </a:hlinkClick>
            </a:endParaRPr>
          </a:p>
          <a:p>
            <a:pPr lvl="1"/>
            <a:r>
              <a:rPr lang="en-US" sz="2000" dirty="0">
                <a:solidFill>
                  <a:schemeClr val="bg1"/>
                </a:solidFill>
                <a:ea typeface="+mn-lt"/>
                <a:cs typeface="+mn-lt"/>
              </a:rPr>
              <a:t>May: AAPI heritage month </a:t>
            </a:r>
          </a:p>
          <a:p>
            <a:pPr lvl="1"/>
            <a:r>
              <a:rPr lang="en-US" sz="2000" dirty="0">
                <a:solidFill>
                  <a:schemeClr val="bg1"/>
                </a:solidFill>
                <a:ea typeface="+mn-lt"/>
                <a:cs typeface="+mn-lt"/>
              </a:rPr>
              <a:t>June: </a:t>
            </a:r>
            <a:r>
              <a:rPr lang="en-US" sz="2000" u="sng" dirty="0">
                <a:solidFill>
                  <a:schemeClr val="bg1"/>
                </a:solidFill>
                <a:ea typeface="+mn-lt"/>
                <a:cs typeface="+mn-lt"/>
                <a:hlinkClick r:id="rId3">
                  <a:extLst>
                    <a:ext uri="{A12FA001-AC4F-418D-AE19-62706E023703}">
                      <ahyp:hlinkClr xmlns:ahyp="http://schemas.microsoft.com/office/drawing/2018/hyperlinkcolor" val="tx"/>
                    </a:ext>
                  </a:extLst>
                </a:hlinkClick>
              </a:rPr>
              <a:t>Pride Month</a:t>
            </a:r>
            <a:endParaRPr lang="en-US" sz="2000" dirty="0">
              <a:solidFill>
                <a:schemeClr val="bg1"/>
              </a:solidFill>
              <a:ea typeface="+mn-lt"/>
              <a:cs typeface="+mn-lt"/>
            </a:endParaRPr>
          </a:p>
          <a:p>
            <a:pPr lvl="1"/>
            <a:r>
              <a:rPr lang="en-US" sz="2000" dirty="0">
                <a:solidFill>
                  <a:schemeClr val="bg1"/>
                </a:solidFill>
                <a:ea typeface="+mn-lt"/>
                <a:cs typeface="+mn-lt"/>
              </a:rPr>
              <a:t>September: banned books, Hispanic Heritage Month</a:t>
            </a:r>
          </a:p>
          <a:p>
            <a:pPr lvl="1"/>
            <a:r>
              <a:rPr lang="en-US" sz="2000" dirty="0">
                <a:solidFill>
                  <a:schemeClr val="bg1"/>
                </a:solidFill>
                <a:ea typeface="+mn-lt"/>
                <a:cs typeface="+mn-lt"/>
              </a:rPr>
              <a:t>October: </a:t>
            </a:r>
            <a:r>
              <a:rPr lang="en-US" sz="2000" u="sng" dirty="0">
                <a:solidFill>
                  <a:schemeClr val="bg1"/>
                </a:solidFill>
                <a:ea typeface="+mn-lt"/>
                <a:cs typeface="+mn-lt"/>
                <a:hlinkClick r:id="rId4">
                  <a:extLst>
                    <a:ext uri="{A12FA001-AC4F-418D-AE19-62706E023703}">
                      <ahyp:hlinkClr xmlns:ahyp="http://schemas.microsoft.com/office/drawing/2018/hyperlinkcolor" val="tx"/>
                    </a:ext>
                  </a:extLst>
                </a:hlinkClick>
              </a:rPr>
              <a:t>LGBTQ History Month</a:t>
            </a:r>
            <a:endParaRPr lang="en-US" sz="2000" dirty="0">
              <a:solidFill>
                <a:schemeClr val="bg1"/>
              </a:solidFill>
              <a:ea typeface="+mn-lt"/>
              <a:cs typeface="+mn-lt"/>
            </a:endParaRPr>
          </a:p>
          <a:p>
            <a:pPr lvl="1"/>
            <a:r>
              <a:rPr lang="en-US" sz="2000" dirty="0">
                <a:solidFill>
                  <a:schemeClr val="bg1"/>
                </a:solidFill>
                <a:ea typeface="+mn-lt"/>
                <a:cs typeface="+mn-lt"/>
              </a:rPr>
              <a:t>November: National Native American Heritage Month</a:t>
            </a:r>
          </a:p>
          <a:p>
            <a:endParaRPr lang="en-US" dirty="0"/>
          </a:p>
        </p:txBody>
      </p:sp>
      <p:sp>
        <p:nvSpPr>
          <p:cNvPr id="5" name="Rectangle 4">
            <a:extLst>
              <a:ext uri="{FF2B5EF4-FFF2-40B4-BE49-F238E27FC236}">
                <a16:creationId xmlns:a16="http://schemas.microsoft.com/office/drawing/2014/main" id="{7A6839B4-6183-6FE2-A2A7-41F002792700}"/>
              </a:ext>
            </a:extLst>
          </p:cNvPr>
          <p:cNvSpPr/>
          <p:nvPr/>
        </p:nvSpPr>
        <p:spPr>
          <a:xfrm>
            <a:off x="8849193" y="1233971"/>
            <a:ext cx="2701072" cy="1846146"/>
          </a:xfrm>
          <a:prstGeom prst="rect">
            <a:avLst/>
          </a:prstGeom>
        </p:spPr>
        <p:style>
          <a:lnRef idx="2">
            <a:schemeClr val="accent6"/>
          </a:lnRef>
          <a:fillRef idx="1">
            <a:schemeClr val="lt1"/>
          </a:fillRef>
          <a:effectRef idx="0">
            <a:schemeClr val="accent6"/>
          </a:effectRef>
          <a:fontRef idx="minor">
            <a:schemeClr val="dk1"/>
          </a:fontRef>
        </p:style>
        <p:txBody>
          <a:bodyPr lIns="91440" tIns="45720" rIns="91440" bIns="45720" rtlCol="0" anchor="ctr"/>
          <a:lstStyle/>
          <a:p>
            <a:pPr algn="ctr"/>
            <a:r>
              <a:rPr lang="en-US" b="1" dirty="0"/>
              <a:t>Tiffany Watson</a:t>
            </a:r>
          </a:p>
          <a:p>
            <a:pPr algn="ctr"/>
            <a:r>
              <a:rPr lang="en-US" dirty="0"/>
              <a:t>Executive Aide </a:t>
            </a:r>
          </a:p>
          <a:p>
            <a:pPr algn="ctr"/>
            <a:r>
              <a:rPr lang="en-US" dirty="0">
                <a:hlinkClick r:id="rId5"/>
              </a:rPr>
              <a:t>watsonth@etsu.edu</a:t>
            </a:r>
          </a:p>
        </p:txBody>
      </p:sp>
    </p:spTree>
    <p:extLst>
      <p:ext uri="{BB962C8B-B14F-4D97-AF65-F5344CB8AC3E}">
        <p14:creationId xmlns:p14="http://schemas.microsoft.com/office/powerpoint/2010/main" val="36878409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4A0329-CC03-D9FF-D229-D338BC83AA02}"/>
              </a:ext>
            </a:extLst>
          </p:cNvPr>
          <p:cNvSpPr>
            <a:spLocks noGrp="1"/>
          </p:cNvSpPr>
          <p:nvPr>
            <p:ph type="title"/>
          </p:nvPr>
        </p:nvSpPr>
        <p:spPr/>
        <p:txBody>
          <a:bodyPr/>
          <a:lstStyle/>
          <a:p>
            <a:r>
              <a:rPr lang="en-US">
                <a:solidFill>
                  <a:schemeClr val="bg1"/>
                </a:solidFill>
              </a:rPr>
              <a:t>Subject guides</a:t>
            </a:r>
          </a:p>
        </p:txBody>
      </p:sp>
      <p:sp>
        <p:nvSpPr>
          <p:cNvPr id="3" name="Content Placeholder 2">
            <a:extLst>
              <a:ext uri="{FF2B5EF4-FFF2-40B4-BE49-F238E27FC236}">
                <a16:creationId xmlns:a16="http://schemas.microsoft.com/office/drawing/2014/main" id="{9AD684B4-1D67-8BE7-312C-A6FF40B87A4D}"/>
              </a:ext>
            </a:extLst>
          </p:cNvPr>
          <p:cNvSpPr>
            <a:spLocks noGrp="1"/>
          </p:cNvSpPr>
          <p:nvPr>
            <p:ph idx="1"/>
          </p:nvPr>
        </p:nvSpPr>
        <p:spPr>
          <a:xfrm>
            <a:off x="1587710" y="1675644"/>
            <a:ext cx="9486690" cy="4410524"/>
          </a:xfrm>
        </p:spPr>
        <p:txBody>
          <a:bodyPr vert="horz" lIns="91440" tIns="45720" rIns="91440" bIns="45720" rtlCol="0" anchor="t">
            <a:normAutofit/>
          </a:bodyPr>
          <a:lstStyle/>
          <a:p>
            <a:r>
              <a:rPr lang="en-US" sz="3200" dirty="0">
                <a:solidFill>
                  <a:schemeClr val="bg1"/>
                </a:solidFill>
                <a:hlinkClick r:id="rId2">
                  <a:extLst>
                    <a:ext uri="{A12FA001-AC4F-418D-AE19-62706E023703}">
                      <ahyp:hlinkClr xmlns:ahyp="http://schemas.microsoft.com/office/drawing/2018/hyperlinkcolor" val="tx"/>
                    </a:ext>
                  </a:extLst>
                </a:hlinkClick>
              </a:rPr>
              <a:t>Special topics guides</a:t>
            </a:r>
            <a:endParaRPr lang="en-US" sz="3200">
              <a:solidFill>
                <a:schemeClr val="bg1"/>
              </a:solidFill>
            </a:endParaRPr>
          </a:p>
          <a:p>
            <a:pPr lvl="1"/>
            <a:r>
              <a:rPr lang="en-US" sz="2800" dirty="0">
                <a:solidFill>
                  <a:schemeClr val="bg1"/>
                </a:solidFill>
                <a:ea typeface="+mn-lt"/>
                <a:cs typeface="+mn-lt"/>
              </a:rPr>
              <a:t>LGBTQIA+ library resources</a:t>
            </a:r>
          </a:p>
          <a:p>
            <a:pPr lvl="1"/>
            <a:r>
              <a:rPr lang="en-US" sz="2800" dirty="0">
                <a:solidFill>
                  <a:schemeClr val="bg1"/>
                </a:solidFill>
                <a:ea typeface="+mn-lt"/>
                <a:cs typeface="+mn-lt"/>
              </a:rPr>
              <a:t>Anti-racism</a:t>
            </a:r>
          </a:p>
          <a:p>
            <a:pPr lvl="1"/>
            <a:r>
              <a:rPr lang="en-US" sz="2800" dirty="0">
                <a:solidFill>
                  <a:schemeClr val="bg1"/>
                </a:solidFill>
                <a:ea typeface="+mn-lt"/>
                <a:cs typeface="+mn-lt"/>
              </a:rPr>
              <a:t>Children’s literature</a:t>
            </a:r>
            <a:endParaRPr lang="en-US" sz="2800" dirty="0">
              <a:solidFill>
                <a:schemeClr val="bg1"/>
              </a:solidFill>
            </a:endParaRPr>
          </a:p>
          <a:p>
            <a:pPr lvl="1"/>
            <a:endParaRPr lang="en-US" sz="2800" dirty="0">
              <a:solidFill>
                <a:schemeClr val="bg1"/>
              </a:solidFill>
            </a:endParaRPr>
          </a:p>
          <a:p>
            <a:pPr lvl="1"/>
            <a:r>
              <a:rPr lang="en-US" sz="2800" dirty="0">
                <a:solidFill>
                  <a:schemeClr val="bg1"/>
                </a:solidFill>
              </a:rPr>
              <a:t>Watch this space!</a:t>
            </a:r>
            <a:endParaRPr lang="en-US" dirty="0"/>
          </a:p>
          <a:p>
            <a:pPr lvl="1"/>
            <a:endParaRPr lang="en-US" sz="2800" dirty="0">
              <a:solidFill>
                <a:schemeClr val="bg1"/>
              </a:solidFill>
            </a:endParaRPr>
          </a:p>
        </p:txBody>
      </p:sp>
    </p:spTree>
    <p:extLst>
      <p:ext uri="{BB962C8B-B14F-4D97-AF65-F5344CB8AC3E}">
        <p14:creationId xmlns:p14="http://schemas.microsoft.com/office/powerpoint/2010/main" val="23775371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3BB7E73-E730-42EA-AACE-D1E323EA54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910C3F3-D740-1BF7-6907-399BB8D5E550}"/>
              </a:ext>
            </a:extLst>
          </p:cNvPr>
          <p:cNvSpPr>
            <a:spLocks noGrp="1"/>
          </p:cNvSpPr>
          <p:nvPr>
            <p:ph type="title"/>
          </p:nvPr>
        </p:nvSpPr>
        <p:spPr>
          <a:xfrm>
            <a:off x="1117600" y="455362"/>
            <a:ext cx="9486690" cy="1550419"/>
          </a:xfrm>
        </p:spPr>
        <p:txBody>
          <a:bodyPr>
            <a:normAutofit/>
          </a:bodyPr>
          <a:lstStyle/>
          <a:p>
            <a:r>
              <a:rPr lang="en-US">
                <a:solidFill>
                  <a:schemeClr val="bg1"/>
                </a:solidFill>
              </a:rPr>
              <a:t>Diverse characters book club</a:t>
            </a:r>
          </a:p>
        </p:txBody>
      </p:sp>
      <p:sp>
        <p:nvSpPr>
          <p:cNvPr id="3" name="Content Placeholder 2">
            <a:extLst>
              <a:ext uri="{FF2B5EF4-FFF2-40B4-BE49-F238E27FC236}">
                <a16:creationId xmlns:a16="http://schemas.microsoft.com/office/drawing/2014/main" id="{A6A56F4E-EAF4-7EDF-8CE0-3CAE3C3B1914}"/>
              </a:ext>
            </a:extLst>
          </p:cNvPr>
          <p:cNvSpPr>
            <a:spLocks noGrp="1"/>
          </p:cNvSpPr>
          <p:nvPr>
            <p:ph idx="1"/>
          </p:nvPr>
        </p:nvSpPr>
        <p:spPr>
          <a:xfrm>
            <a:off x="1117600" y="1323589"/>
            <a:ext cx="9486690" cy="4762579"/>
          </a:xfrm>
        </p:spPr>
        <p:txBody>
          <a:bodyPr vert="horz" lIns="91440" tIns="45720" rIns="91440" bIns="45720" rtlCol="0" anchor="t">
            <a:normAutofit/>
          </a:bodyPr>
          <a:lstStyle/>
          <a:p>
            <a:r>
              <a:rPr lang="en-US" dirty="0">
                <a:solidFill>
                  <a:schemeClr val="bg1"/>
                </a:solidFill>
              </a:rPr>
              <a:t>First 40 students get a free copy of the book!</a:t>
            </a:r>
            <a:endParaRPr lang="en-US" dirty="0"/>
          </a:p>
          <a:p>
            <a:endParaRPr lang="en-US" dirty="0">
              <a:solidFill>
                <a:schemeClr val="bg1"/>
              </a:solidFill>
            </a:endParaRPr>
          </a:p>
        </p:txBody>
      </p:sp>
      <p:sp>
        <p:nvSpPr>
          <p:cNvPr id="10" name="Rectangle 9">
            <a:extLst>
              <a:ext uri="{FF2B5EF4-FFF2-40B4-BE49-F238E27FC236}">
                <a16:creationId xmlns:a16="http://schemas.microsoft.com/office/drawing/2014/main" id="{F1F6C2E9-B316-4410-88E5-74F044FC35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58144" y="565153"/>
            <a:ext cx="1133856" cy="6292847"/>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3D07262-43A6-451F-9B19-77B943C639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626850" y="1"/>
            <a:ext cx="565150" cy="6857999"/>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49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Cover of the book &quot;The Guncle&quot; by Steven Rowley">
            <a:extLst>
              <a:ext uri="{FF2B5EF4-FFF2-40B4-BE49-F238E27FC236}">
                <a16:creationId xmlns:a16="http://schemas.microsoft.com/office/drawing/2014/main" id="{B7A5E6CC-363E-0FF3-0489-33122D1199BC}"/>
              </a:ext>
            </a:extLst>
          </p:cNvPr>
          <p:cNvPicPr>
            <a:picLocks noChangeAspect="1"/>
          </p:cNvPicPr>
          <p:nvPr/>
        </p:nvPicPr>
        <p:blipFill>
          <a:blip r:embed="rId2"/>
          <a:stretch>
            <a:fillRect/>
          </a:stretch>
        </p:blipFill>
        <p:spPr>
          <a:xfrm>
            <a:off x="626704" y="2189746"/>
            <a:ext cx="2420233" cy="3681664"/>
          </a:xfrm>
          <a:prstGeom prst="rect">
            <a:avLst/>
          </a:prstGeom>
        </p:spPr>
      </p:pic>
      <p:pic>
        <p:nvPicPr>
          <p:cNvPr id="6" name="Picture 6" descr="Announcement for the Sherrod Library book club meetings with an image of the book Sing, Unburied, Sing by Jesmyn Ward">
            <a:extLst>
              <a:ext uri="{FF2B5EF4-FFF2-40B4-BE49-F238E27FC236}">
                <a16:creationId xmlns:a16="http://schemas.microsoft.com/office/drawing/2014/main" id="{19E382D0-5461-6718-6F5C-7DCFE92118B2}"/>
              </a:ext>
            </a:extLst>
          </p:cNvPr>
          <p:cNvPicPr>
            <a:picLocks noChangeAspect="1"/>
          </p:cNvPicPr>
          <p:nvPr/>
        </p:nvPicPr>
        <p:blipFill>
          <a:blip r:embed="rId3"/>
          <a:stretch>
            <a:fillRect/>
          </a:stretch>
        </p:blipFill>
        <p:spPr>
          <a:xfrm>
            <a:off x="3785937" y="2640950"/>
            <a:ext cx="6128085" cy="3445005"/>
          </a:xfrm>
          <a:prstGeom prst="rect">
            <a:avLst/>
          </a:prstGeom>
        </p:spPr>
      </p:pic>
      <p:sp>
        <p:nvSpPr>
          <p:cNvPr id="9" name="Rectangle 8">
            <a:extLst>
              <a:ext uri="{FF2B5EF4-FFF2-40B4-BE49-F238E27FC236}">
                <a16:creationId xmlns:a16="http://schemas.microsoft.com/office/drawing/2014/main" id="{0126B1D4-22F6-84A2-C79E-7823CC32763B}"/>
              </a:ext>
            </a:extLst>
          </p:cNvPr>
          <p:cNvSpPr/>
          <p:nvPr/>
        </p:nvSpPr>
        <p:spPr>
          <a:xfrm>
            <a:off x="9484643" y="312365"/>
            <a:ext cx="2701072" cy="1888974"/>
          </a:xfrm>
          <a:prstGeom prst="rect">
            <a:avLst/>
          </a:prstGeom>
        </p:spPr>
        <p:style>
          <a:lnRef idx="2">
            <a:schemeClr val="accent6"/>
          </a:lnRef>
          <a:fillRef idx="1">
            <a:schemeClr val="lt1"/>
          </a:fillRef>
          <a:effectRef idx="0">
            <a:schemeClr val="accent6"/>
          </a:effectRef>
          <a:fontRef idx="minor">
            <a:schemeClr val="dk1"/>
          </a:fontRef>
        </p:style>
        <p:txBody>
          <a:bodyPr lIns="91440" tIns="45720" rIns="91440" bIns="45720" rtlCol="0" anchor="ctr"/>
          <a:lstStyle/>
          <a:p>
            <a:pPr algn="ctr"/>
            <a:r>
              <a:rPr lang="en-US" b="1" dirty="0"/>
              <a:t>Lydia Gwyn</a:t>
            </a:r>
          </a:p>
          <a:p>
            <a:pPr algn="ctr"/>
            <a:r>
              <a:rPr lang="en-US" dirty="0">
                <a:hlinkClick r:id="rId4"/>
              </a:rPr>
              <a:t>gwynlc@etsu.edu</a:t>
            </a:r>
          </a:p>
          <a:p>
            <a:pPr algn="ctr"/>
            <a:endParaRPr lang="en-US" dirty="0"/>
          </a:p>
          <a:p>
            <a:pPr algn="ctr"/>
            <a:r>
              <a:rPr lang="en-US" b="1" dirty="0"/>
              <a:t>Jonathan Wilson</a:t>
            </a:r>
            <a:endParaRPr lang="en-US" dirty="0"/>
          </a:p>
          <a:p>
            <a:pPr algn="ctr"/>
            <a:r>
              <a:rPr lang="en-US" dirty="0">
                <a:hlinkClick r:id="rId5"/>
              </a:rPr>
              <a:t>wilsonjr3@etsu.edu</a:t>
            </a:r>
            <a:endParaRPr lang="en-US" dirty="0"/>
          </a:p>
          <a:p>
            <a:pPr algn="ctr"/>
            <a:endParaRPr lang="en-US"/>
          </a:p>
        </p:txBody>
      </p:sp>
    </p:spTree>
    <p:extLst>
      <p:ext uri="{BB962C8B-B14F-4D97-AF65-F5344CB8AC3E}">
        <p14:creationId xmlns:p14="http://schemas.microsoft.com/office/powerpoint/2010/main" val="31306460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3BB7E73-E730-42EA-AACE-D1E323EA54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3BA2272-965F-3E9A-820C-B2536CD14584}"/>
              </a:ext>
            </a:extLst>
          </p:cNvPr>
          <p:cNvSpPr>
            <a:spLocks noGrp="1"/>
          </p:cNvSpPr>
          <p:nvPr>
            <p:ph type="title"/>
          </p:nvPr>
        </p:nvSpPr>
        <p:spPr>
          <a:xfrm>
            <a:off x="1117600" y="455362"/>
            <a:ext cx="9486690" cy="1550419"/>
          </a:xfrm>
        </p:spPr>
        <p:txBody>
          <a:bodyPr>
            <a:normAutofit/>
          </a:bodyPr>
          <a:lstStyle/>
          <a:p>
            <a:r>
              <a:rPr lang="en-US">
                <a:solidFill>
                  <a:schemeClr val="bg1"/>
                </a:solidFill>
              </a:rPr>
              <a:t>Lending technology and personal librarian program</a:t>
            </a:r>
          </a:p>
        </p:txBody>
      </p:sp>
      <p:sp>
        <p:nvSpPr>
          <p:cNvPr id="3" name="Content Placeholder 2">
            <a:extLst>
              <a:ext uri="{FF2B5EF4-FFF2-40B4-BE49-F238E27FC236}">
                <a16:creationId xmlns:a16="http://schemas.microsoft.com/office/drawing/2014/main" id="{92D8C301-E125-F6E4-A390-8802B4300C25}"/>
              </a:ext>
            </a:extLst>
          </p:cNvPr>
          <p:cNvSpPr>
            <a:spLocks noGrp="1"/>
          </p:cNvSpPr>
          <p:nvPr>
            <p:ph idx="1"/>
          </p:nvPr>
        </p:nvSpPr>
        <p:spPr>
          <a:xfrm>
            <a:off x="704112" y="2166355"/>
            <a:ext cx="9144086" cy="4191534"/>
          </a:xfrm>
        </p:spPr>
        <p:txBody>
          <a:bodyPr vert="horz" lIns="91440" tIns="45720" rIns="91440" bIns="45720" rtlCol="0" anchor="t">
            <a:normAutofit/>
          </a:bodyPr>
          <a:lstStyle/>
          <a:p>
            <a:r>
              <a:rPr lang="en-US" dirty="0">
                <a:solidFill>
                  <a:schemeClr val="bg1"/>
                </a:solidFill>
                <a:hlinkClick r:id="rId2">
                  <a:extLst>
                    <a:ext uri="{A12FA001-AC4F-418D-AE19-62706E023703}">
                      <ahyp:hlinkClr xmlns:ahyp="http://schemas.microsoft.com/office/drawing/2018/hyperlinkcolor" val="tx"/>
                    </a:ext>
                  </a:extLst>
                </a:hlinkClick>
              </a:rPr>
              <a:t>Lending technology</a:t>
            </a:r>
            <a:endParaRPr lang="en-US" dirty="0">
              <a:solidFill>
                <a:schemeClr val="bg1"/>
              </a:solidFill>
            </a:endParaRPr>
          </a:p>
          <a:p>
            <a:pPr lvl="1"/>
            <a:r>
              <a:rPr lang="en-US" dirty="0">
                <a:solidFill>
                  <a:schemeClr val="bg1"/>
                </a:solidFill>
              </a:rPr>
              <a:t>CARES ACT funding </a:t>
            </a:r>
          </a:p>
          <a:p>
            <a:pPr lvl="1"/>
            <a:r>
              <a:rPr lang="en-US" dirty="0">
                <a:solidFill>
                  <a:schemeClr val="bg1"/>
                </a:solidFill>
              </a:rPr>
              <a:t>Provide laptops and hotspots to low-income, minority, and veteran students who didn’t have technology access for online learning</a:t>
            </a:r>
          </a:p>
          <a:p>
            <a:pPr lvl="1"/>
            <a:r>
              <a:rPr lang="en-US" dirty="0">
                <a:solidFill>
                  <a:schemeClr val="bg1"/>
                </a:solidFill>
              </a:rPr>
              <a:t>Eligible students are determined by the Dean of Students office </a:t>
            </a:r>
          </a:p>
          <a:p>
            <a:r>
              <a:rPr lang="en-US" dirty="0">
                <a:solidFill>
                  <a:schemeClr val="bg1"/>
                </a:solidFill>
                <a:hlinkClick r:id="rId3"/>
              </a:rPr>
              <a:t>Personal Librarian program</a:t>
            </a:r>
            <a:r>
              <a:rPr lang="en-US" dirty="0">
                <a:solidFill>
                  <a:schemeClr val="bg1"/>
                </a:solidFill>
              </a:rPr>
              <a:t> </a:t>
            </a:r>
          </a:p>
          <a:p>
            <a:pPr lvl="1"/>
            <a:r>
              <a:rPr lang="en-US" dirty="0">
                <a:solidFill>
                  <a:schemeClr val="bg1"/>
                </a:solidFill>
              </a:rPr>
              <a:t>Receive regular emails about library services and campus events </a:t>
            </a:r>
          </a:p>
          <a:p>
            <a:pPr lvl="1"/>
            <a:r>
              <a:rPr lang="en-US" dirty="0">
                <a:solidFill>
                  <a:schemeClr val="bg1"/>
                </a:solidFill>
              </a:rPr>
              <a:t>Helps connect students with campus resources and solve problems </a:t>
            </a:r>
          </a:p>
          <a:p>
            <a:endParaRPr lang="en-US" dirty="0">
              <a:solidFill>
                <a:schemeClr val="bg1"/>
              </a:solidFill>
            </a:endParaRPr>
          </a:p>
        </p:txBody>
      </p:sp>
      <p:sp>
        <p:nvSpPr>
          <p:cNvPr id="10" name="Rectangle 9">
            <a:extLst>
              <a:ext uri="{FF2B5EF4-FFF2-40B4-BE49-F238E27FC236}">
                <a16:creationId xmlns:a16="http://schemas.microsoft.com/office/drawing/2014/main" id="{F1F6C2E9-B316-4410-88E5-74F044FC35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58144" y="565153"/>
            <a:ext cx="1133856" cy="6292847"/>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3D07262-43A6-451F-9B19-77B943C639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626850" y="1"/>
            <a:ext cx="565150" cy="6857999"/>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49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9FE7C7E8-D9F5-333C-EC0E-7BBDD435BF5B}"/>
              </a:ext>
            </a:extLst>
          </p:cNvPr>
          <p:cNvSpPr/>
          <p:nvPr/>
        </p:nvSpPr>
        <p:spPr>
          <a:xfrm>
            <a:off x="8248095" y="1231677"/>
            <a:ext cx="2701072" cy="1736699"/>
          </a:xfrm>
          <a:prstGeom prst="rect">
            <a:avLst/>
          </a:prstGeom>
        </p:spPr>
        <p:style>
          <a:lnRef idx="2">
            <a:schemeClr val="accent6"/>
          </a:lnRef>
          <a:fillRef idx="1">
            <a:schemeClr val="lt1"/>
          </a:fillRef>
          <a:effectRef idx="0">
            <a:schemeClr val="accent6"/>
          </a:effectRef>
          <a:fontRef idx="minor">
            <a:schemeClr val="dk1"/>
          </a:fontRef>
        </p:style>
        <p:txBody>
          <a:bodyPr lIns="91440" tIns="45720" rIns="91440" bIns="45720" rtlCol="0" anchor="ctr"/>
          <a:lstStyle/>
          <a:p>
            <a:pPr algn="ctr"/>
            <a:r>
              <a:rPr lang="en-US" b="1" dirty="0"/>
              <a:t>Jonathan Wilson</a:t>
            </a:r>
          </a:p>
          <a:p>
            <a:pPr algn="ctr"/>
            <a:r>
              <a:rPr lang="en-US" dirty="0"/>
              <a:t>Distance/Online Education Librarian &amp; Coordinator</a:t>
            </a:r>
          </a:p>
          <a:p>
            <a:pPr algn="ctr"/>
            <a:r>
              <a:rPr lang="en-US" dirty="0">
                <a:solidFill>
                  <a:srgbClr val="5A8B95"/>
                </a:solidFill>
                <a:ea typeface="+mn-lt"/>
                <a:cs typeface="+mn-lt"/>
                <a:hlinkClick r:id="rId4"/>
              </a:rPr>
              <a:t>wilsonjr3@etsu.edu</a:t>
            </a:r>
            <a:endParaRPr lang="en-US"/>
          </a:p>
          <a:p>
            <a:pPr algn="ctr"/>
            <a:endParaRPr lang="en-US"/>
          </a:p>
        </p:txBody>
      </p:sp>
    </p:spTree>
    <p:extLst>
      <p:ext uri="{BB962C8B-B14F-4D97-AF65-F5344CB8AC3E}">
        <p14:creationId xmlns:p14="http://schemas.microsoft.com/office/powerpoint/2010/main" val="20519626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93839B-B03A-FFAD-75C0-634EE8EFBBCA}"/>
              </a:ext>
            </a:extLst>
          </p:cNvPr>
          <p:cNvSpPr>
            <a:spLocks noGrp="1"/>
          </p:cNvSpPr>
          <p:nvPr>
            <p:ph type="title"/>
          </p:nvPr>
        </p:nvSpPr>
        <p:spPr/>
        <p:txBody>
          <a:bodyPr/>
          <a:lstStyle/>
          <a:p>
            <a:r>
              <a:rPr lang="en-US" dirty="0">
                <a:solidFill>
                  <a:schemeClr val="bg1"/>
                </a:solidFill>
                <a:hlinkClick r:id="rId2"/>
              </a:rPr>
              <a:t>Open and affordable </a:t>
            </a:r>
            <a:br>
              <a:rPr lang="en-US" dirty="0">
                <a:hlinkClick r:id="rId2"/>
              </a:rPr>
            </a:br>
            <a:r>
              <a:rPr lang="en-US" dirty="0">
                <a:solidFill>
                  <a:schemeClr val="bg1"/>
                </a:solidFill>
                <a:hlinkClick r:id="rId2">
                  <a:extLst>
                    <a:ext uri="{A12FA001-AC4F-418D-AE19-62706E023703}">
                      <ahyp:hlinkClr xmlns:ahyp="http://schemas.microsoft.com/office/drawing/2018/hyperlinkcolor" val="tx"/>
                    </a:ext>
                  </a:extLst>
                </a:hlinkClick>
              </a:rPr>
              <a:t>course materials</a:t>
            </a:r>
            <a:endParaRPr lang="en-US" dirty="0">
              <a:solidFill>
                <a:schemeClr val="bg1"/>
              </a:solidFill>
            </a:endParaRPr>
          </a:p>
        </p:txBody>
      </p:sp>
      <p:sp>
        <p:nvSpPr>
          <p:cNvPr id="3" name="Content Placeholder 2">
            <a:extLst>
              <a:ext uri="{FF2B5EF4-FFF2-40B4-BE49-F238E27FC236}">
                <a16:creationId xmlns:a16="http://schemas.microsoft.com/office/drawing/2014/main" id="{85118124-744C-5B75-122B-E33CBE2FF126}"/>
              </a:ext>
            </a:extLst>
          </p:cNvPr>
          <p:cNvSpPr>
            <a:spLocks noGrp="1"/>
          </p:cNvSpPr>
          <p:nvPr>
            <p:ph idx="1"/>
          </p:nvPr>
        </p:nvSpPr>
        <p:spPr>
          <a:xfrm>
            <a:off x="769563" y="2160016"/>
            <a:ext cx="10304837" cy="4263036"/>
          </a:xfrm>
        </p:spPr>
        <p:txBody>
          <a:bodyPr vert="horz" lIns="91440" tIns="45720" rIns="91440" bIns="45720" rtlCol="0" anchor="t">
            <a:normAutofit/>
          </a:bodyPr>
          <a:lstStyle/>
          <a:p>
            <a:pPr marL="1028700" indent="-342900"/>
            <a:r>
              <a:rPr lang="en-US" sz="2400" dirty="0">
                <a:solidFill>
                  <a:schemeClr val="bg1"/>
                </a:solidFill>
                <a:ea typeface="+mn-lt"/>
                <a:cs typeface="+mn-lt"/>
              </a:rPr>
              <a:t>E-textbook reserves</a:t>
            </a:r>
            <a:endParaRPr lang="en-US" sz="2400">
              <a:solidFill>
                <a:schemeClr val="bg1"/>
              </a:solidFill>
            </a:endParaRPr>
          </a:p>
          <a:p>
            <a:pPr marL="1200150" lvl="3">
              <a:buFont typeface="Arial"/>
              <a:buChar char="•"/>
            </a:pPr>
            <a:r>
              <a:rPr lang="en-US" sz="2200" dirty="0">
                <a:solidFill>
                  <a:srgbClr val="000000"/>
                </a:solidFill>
                <a:ea typeface="+mn-lt"/>
                <a:cs typeface="+mn-lt"/>
              </a:rPr>
              <a:t>Purchase e-books that all students can access at the same time (unlimited license)</a:t>
            </a:r>
          </a:p>
          <a:p>
            <a:pPr marL="971550" lvl="2" indent="-285750">
              <a:buFont typeface="Arial"/>
              <a:buChar char="•"/>
            </a:pPr>
            <a:r>
              <a:rPr lang="en-US" sz="2400" dirty="0">
                <a:solidFill>
                  <a:srgbClr val="000000"/>
                </a:solidFill>
                <a:ea typeface="+mn-lt"/>
                <a:cs typeface="+mn-lt"/>
              </a:rPr>
              <a:t>ETSU awards program</a:t>
            </a:r>
          </a:p>
          <a:p>
            <a:pPr marL="1200150" lvl="3">
              <a:buFont typeface="Arial"/>
              <a:buChar char="•"/>
            </a:pPr>
            <a:r>
              <a:rPr lang="en-US" sz="2400">
                <a:solidFill>
                  <a:srgbClr val="000000"/>
                </a:solidFill>
                <a:ea typeface="+mn-lt"/>
                <a:cs typeface="+mn-lt"/>
              </a:rPr>
              <a:t>Support for faculty who want to adapt or create open access materials</a:t>
            </a:r>
            <a:endParaRPr lang="en-US" sz="2400"/>
          </a:p>
          <a:p>
            <a:pPr marL="971550" lvl="2" indent="-285750">
              <a:buFont typeface="Arial"/>
              <a:buChar char="•"/>
            </a:pPr>
            <a:r>
              <a:rPr lang="en-US" sz="2400" dirty="0">
                <a:solidFill>
                  <a:srgbClr val="000000"/>
                </a:solidFill>
                <a:ea typeface="+mn-lt"/>
                <a:cs typeface="+mn-lt"/>
              </a:rPr>
              <a:t>“In our program, we have also worked with faculty on finding materials with more diverse representation and making their materials more accessible for all students.”</a:t>
            </a:r>
          </a:p>
          <a:p>
            <a:pPr marL="971550" lvl="2" indent="-285750">
              <a:buFont typeface="Arial"/>
              <a:buChar char="•"/>
            </a:pPr>
            <a:endParaRPr lang="en-US" sz="1100" dirty="0">
              <a:ea typeface="+mn-lt"/>
              <a:cs typeface="+mn-lt"/>
            </a:endParaRPr>
          </a:p>
        </p:txBody>
      </p:sp>
      <p:sp>
        <p:nvSpPr>
          <p:cNvPr id="8" name="Rectangle 7">
            <a:extLst>
              <a:ext uri="{FF2B5EF4-FFF2-40B4-BE49-F238E27FC236}">
                <a16:creationId xmlns:a16="http://schemas.microsoft.com/office/drawing/2014/main" id="{CF330003-5379-4678-0634-7B9231A6BB0C}"/>
              </a:ext>
            </a:extLst>
          </p:cNvPr>
          <p:cNvSpPr/>
          <p:nvPr/>
        </p:nvSpPr>
        <p:spPr>
          <a:xfrm>
            <a:off x="9168605" y="453317"/>
            <a:ext cx="2701072" cy="1846146"/>
          </a:xfrm>
          <a:prstGeom prst="rect">
            <a:avLst/>
          </a:prstGeom>
        </p:spPr>
        <p:style>
          <a:lnRef idx="2">
            <a:schemeClr val="accent6"/>
          </a:lnRef>
          <a:fillRef idx="1">
            <a:schemeClr val="lt1"/>
          </a:fillRef>
          <a:effectRef idx="0">
            <a:schemeClr val="accent6"/>
          </a:effectRef>
          <a:fontRef idx="minor">
            <a:schemeClr val="dk1"/>
          </a:fontRef>
        </p:style>
        <p:txBody>
          <a:bodyPr lIns="91440" tIns="45720" rIns="91440" bIns="45720" rtlCol="0" anchor="ctr"/>
          <a:lstStyle/>
          <a:p>
            <a:pPr algn="ctr"/>
            <a:r>
              <a:rPr lang="en-US" b="1"/>
              <a:t>Ashley </a:t>
            </a:r>
            <a:r>
              <a:rPr lang="en-US" b="1" err="1"/>
              <a:t>Sergiadis</a:t>
            </a:r>
            <a:endParaRPr lang="en-US" b="1"/>
          </a:p>
          <a:p>
            <a:pPr algn="ctr"/>
            <a:r>
              <a:rPr lang="en-US"/>
              <a:t>Digital Scholarship Librarian </a:t>
            </a:r>
          </a:p>
          <a:p>
            <a:pPr algn="ctr"/>
            <a:r>
              <a:rPr lang="en-US">
                <a:hlinkClick r:id="rId3"/>
              </a:rPr>
              <a:t>sergiadis@etsu.edu</a:t>
            </a:r>
          </a:p>
        </p:txBody>
      </p:sp>
    </p:spTree>
    <p:extLst>
      <p:ext uri="{BB962C8B-B14F-4D97-AF65-F5344CB8AC3E}">
        <p14:creationId xmlns:p14="http://schemas.microsoft.com/office/powerpoint/2010/main" val="4071748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55B2ED-7FF3-09BB-1C62-D49085C4EAAF}"/>
              </a:ext>
            </a:extLst>
          </p:cNvPr>
          <p:cNvSpPr>
            <a:spLocks noGrp="1"/>
          </p:cNvSpPr>
          <p:nvPr>
            <p:ph type="title"/>
          </p:nvPr>
        </p:nvSpPr>
        <p:spPr>
          <a:xfrm>
            <a:off x="1655443" y="167495"/>
            <a:ext cx="9486690" cy="1550419"/>
          </a:xfrm>
        </p:spPr>
        <p:txBody>
          <a:bodyPr/>
          <a:lstStyle/>
          <a:p>
            <a:r>
              <a:rPr lang="en-US">
                <a:solidFill>
                  <a:schemeClr val="bg1"/>
                </a:solidFill>
              </a:rPr>
              <a:t>Collection development </a:t>
            </a:r>
            <a:r>
              <a:rPr lang="en-US" dirty="0">
                <a:solidFill>
                  <a:schemeClr val="bg1"/>
                </a:solidFill>
                <a:hlinkClick r:id="rId2"/>
              </a:rPr>
              <a:t>policy</a:t>
            </a:r>
            <a:endParaRPr lang="en-US">
              <a:solidFill>
                <a:schemeClr val="bg1"/>
              </a:solidFill>
              <a:hlinkClick r:id="rId2"/>
            </a:endParaRPr>
          </a:p>
        </p:txBody>
      </p:sp>
      <p:pic>
        <p:nvPicPr>
          <p:cNvPr id="4" name="Picture 4" descr="A screenshot from the ETSU collection development policy, which says: &quot;Diversity, Equity, and Inclusion Statement  The ETSU Mission and Values state that “ETSU affirms the contributions of diverse people, cultures, and thought to intellectual, social, and economic development.” Accordingly, library collections are intentionally curated to reflect a rich diversity of opinions, perspectives, subjects, and identities, including materials created by and about those from marginalized groups.   Intellectual Freedom  Sherrod Library adheres to the principles of intellectual freedom as outlined in the American Library Association’s Library Bill of Rights and Freedom to Read Statement.  The library supports the free exchange of ideas and strives to balance access to quality materials that represent a variety of perspectives.  Library staff are committed to assuring no form of censorship influences the development of the collection.  The sole test of a controversial item will be its contribution, direct and indirect, to the academic program of the university and to the needs of the students.   The library will make collections as freely accessible as possible. However, if the nature of the material makes theft probable, accessibility can be safeguarded through placing the item in closed stacks.    Individuals or groups requesting that the library reconsider the inclusion of materials in the collection may contact the Office of the Dean of Libraries by email (libadmin@etsu.edu) or phone (423-439-4307).&quot; ">
            <a:extLst>
              <a:ext uri="{FF2B5EF4-FFF2-40B4-BE49-F238E27FC236}">
                <a16:creationId xmlns:a16="http://schemas.microsoft.com/office/drawing/2014/main" id="{28B6B340-7206-C2EF-D58A-168D3B946D5C}"/>
              </a:ext>
            </a:extLst>
          </p:cNvPr>
          <p:cNvPicPr>
            <a:picLocks noGrp="1" noChangeAspect="1"/>
          </p:cNvPicPr>
          <p:nvPr>
            <p:ph idx="1"/>
          </p:nvPr>
        </p:nvPicPr>
        <p:blipFill rotWithShape="1">
          <a:blip r:embed="rId3"/>
          <a:srcRect t="4159" b="7183"/>
          <a:stretch/>
        </p:blipFill>
        <p:spPr>
          <a:xfrm>
            <a:off x="1726562" y="1122161"/>
            <a:ext cx="9344453" cy="5734193"/>
          </a:xfrm>
        </p:spPr>
      </p:pic>
    </p:spTree>
    <p:extLst>
      <p:ext uri="{BB962C8B-B14F-4D97-AF65-F5344CB8AC3E}">
        <p14:creationId xmlns:p14="http://schemas.microsoft.com/office/powerpoint/2010/main" val="39290626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3BB7E73-E730-42EA-AACE-D1E323EA54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569B151-FF7A-E1B0-DCFC-1E9E462E3911}"/>
              </a:ext>
            </a:extLst>
          </p:cNvPr>
          <p:cNvSpPr>
            <a:spLocks noGrp="1"/>
          </p:cNvSpPr>
          <p:nvPr>
            <p:ph type="title"/>
          </p:nvPr>
        </p:nvSpPr>
        <p:spPr>
          <a:xfrm>
            <a:off x="1117600" y="455362"/>
            <a:ext cx="9486690" cy="1550419"/>
          </a:xfrm>
        </p:spPr>
        <p:txBody>
          <a:bodyPr>
            <a:normAutofit/>
          </a:bodyPr>
          <a:lstStyle/>
          <a:p>
            <a:r>
              <a:rPr lang="en-US">
                <a:solidFill>
                  <a:schemeClr val="bg1"/>
                </a:solidFill>
              </a:rPr>
              <a:t>Peer-to-peer student </a:t>
            </a:r>
            <a:br>
              <a:rPr lang="en-US">
                <a:solidFill>
                  <a:schemeClr val="bg1"/>
                </a:solidFill>
              </a:rPr>
            </a:br>
            <a:r>
              <a:rPr lang="en-US">
                <a:solidFill>
                  <a:schemeClr val="bg1"/>
                </a:solidFill>
              </a:rPr>
              <a:t>support</a:t>
            </a:r>
          </a:p>
        </p:txBody>
      </p:sp>
      <p:sp>
        <p:nvSpPr>
          <p:cNvPr id="3" name="Content Placeholder 2">
            <a:extLst>
              <a:ext uri="{FF2B5EF4-FFF2-40B4-BE49-F238E27FC236}">
                <a16:creationId xmlns:a16="http://schemas.microsoft.com/office/drawing/2014/main" id="{3FFB4CD6-4D9E-1011-6F2B-AFE2719AFF9A}"/>
              </a:ext>
            </a:extLst>
          </p:cNvPr>
          <p:cNvSpPr>
            <a:spLocks noGrp="1"/>
          </p:cNvSpPr>
          <p:nvPr>
            <p:ph idx="1"/>
          </p:nvPr>
        </p:nvSpPr>
        <p:spPr>
          <a:xfrm>
            <a:off x="1021600" y="2412016"/>
            <a:ext cx="9486690" cy="3926152"/>
          </a:xfrm>
        </p:spPr>
        <p:txBody>
          <a:bodyPr vert="horz" lIns="91440" tIns="45720" rIns="91440" bIns="45720" rtlCol="0" anchor="t">
            <a:normAutofit/>
          </a:bodyPr>
          <a:lstStyle/>
          <a:p>
            <a:r>
              <a:rPr lang="en-US" sz="2400" dirty="0">
                <a:solidFill>
                  <a:schemeClr val="bg1"/>
                </a:solidFill>
                <a:hlinkClick r:id="rId2"/>
              </a:rPr>
              <a:t>Library ambassadors</a:t>
            </a:r>
            <a:r>
              <a:rPr lang="en-US" sz="2400" dirty="0">
                <a:solidFill>
                  <a:schemeClr val="bg1"/>
                </a:solidFill>
              </a:rPr>
              <a:t> </a:t>
            </a:r>
            <a:endParaRPr lang="en-US" sz="2400">
              <a:solidFill>
                <a:schemeClr val="bg1"/>
              </a:solidFill>
            </a:endParaRPr>
          </a:p>
          <a:p>
            <a:r>
              <a:rPr lang="en-US" sz="2400" dirty="0">
                <a:solidFill>
                  <a:schemeClr val="bg1"/>
                </a:solidFill>
                <a:ea typeface="+mn-lt"/>
                <a:cs typeface="+mn-lt"/>
              </a:rPr>
              <a:t>APS students hired in the fall – two semesters of information literacy training </a:t>
            </a:r>
          </a:p>
          <a:p>
            <a:r>
              <a:rPr lang="en-US" sz="2400" dirty="0">
                <a:solidFill>
                  <a:schemeClr val="bg1"/>
                </a:solidFill>
                <a:ea typeface="+mn-lt"/>
                <a:cs typeface="+mn-lt"/>
              </a:rPr>
              <a:t>Various locations around campus (+ Zoom) to help students use library resources and refer students to librarians </a:t>
            </a:r>
          </a:p>
          <a:p>
            <a:r>
              <a:rPr lang="en-US" sz="2400" dirty="0">
                <a:solidFill>
                  <a:schemeClr val="bg1"/>
                </a:solidFill>
                <a:ea typeface="+mn-lt"/>
                <a:cs typeface="+mn-lt"/>
              </a:rPr>
              <a:t>Library ambassadors stationed in multicultural center</a:t>
            </a:r>
          </a:p>
          <a:p>
            <a:pPr lvl="1"/>
            <a:r>
              <a:rPr lang="en-US" sz="2000">
                <a:solidFill>
                  <a:schemeClr val="bg1"/>
                </a:solidFill>
                <a:ea typeface="+mn-lt"/>
                <a:cs typeface="+mn-lt"/>
              </a:rPr>
              <a:t>Support for </a:t>
            </a:r>
            <a:r>
              <a:rPr lang="en-US" sz="2000" dirty="0">
                <a:solidFill>
                  <a:schemeClr val="bg1"/>
                </a:solidFill>
                <a:ea typeface="+mn-lt"/>
                <a:cs typeface="+mn-lt"/>
              </a:rPr>
              <a:t>international students </a:t>
            </a:r>
            <a:endParaRPr lang="en-US" sz="2000">
              <a:solidFill>
                <a:schemeClr val="bg1"/>
              </a:solidFill>
            </a:endParaRPr>
          </a:p>
          <a:p>
            <a:endParaRPr lang="en-US" sz="2400" dirty="0">
              <a:solidFill>
                <a:schemeClr val="bg1"/>
              </a:solidFill>
            </a:endParaRPr>
          </a:p>
        </p:txBody>
      </p:sp>
      <p:sp>
        <p:nvSpPr>
          <p:cNvPr id="10" name="Rectangle 9">
            <a:extLst>
              <a:ext uri="{FF2B5EF4-FFF2-40B4-BE49-F238E27FC236}">
                <a16:creationId xmlns:a16="http://schemas.microsoft.com/office/drawing/2014/main" id="{F1F6C2E9-B316-4410-88E5-74F044FC35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58144" y="565153"/>
            <a:ext cx="1133856" cy="6292847"/>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3D07262-43A6-451F-9B19-77B943C639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626850" y="1"/>
            <a:ext cx="565150" cy="6857999"/>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49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6CB921A7-B195-4F46-AE76-3F05542D5994}"/>
              </a:ext>
            </a:extLst>
          </p:cNvPr>
          <p:cNvSpPr/>
          <p:nvPr/>
        </p:nvSpPr>
        <p:spPr>
          <a:xfrm>
            <a:off x="8138888" y="566630"/>
            <a:ext cx="2701072" cy="1961164"/>
          </a:xfrm>
          <a:prstGeom prst="rect">
            <a:avLst/>
          </a:prstGeom>
        </p:spPr>
        <p:style>
          <a:lnRef idx="2">
            <a:schemeClr val="accent6"/>
          </a:lnRef>
          <a:fillRef idx="1">
            <a:schemeClr val="lt1"/>
          </a:fillRef>
          <a:effectRef idx="0">
            <a:schemeClr val="accent6"/>
          </a:effectRef>
          <a:fontRef idx="minor">
            <a:schemeClr val="dk1"/>
          </a:fontRef>
        </p:style>
        <p:txBody>
          <a:bodyPr lIns="91440" tIns="45720" rIns="91440" bIns="45720" rtlCol="0" anchor="ctr"/>
          <a:lstStyle/>
          <a:p>
            <a:pPr algn="ctr"/>
            <a:r>
              <a:rPr lang="en-US" b="1"/>
              <a:t>Lydia Gwyn</a:t>
            </a:r>
          </a:p>
          <a:p>
            <a:pPr algn="ctr"/>
            <a:r>
              <a:rPr lang="en-US"/>
              <a:t>Student Engagement and Instruction Librarian Coordinator</a:t>
            </a:r>
          </a:p>
          <a:p>
            <a:pPr algn="ctr"/>
            <a:r>
              <a:rPr lang="en-US">
                <a:hlinkClick r:id="rId3"/>
              </a:rPr>
              <a:t>gwynlc@etsu.edu</a:t>
            </a:r>
          </a:p>
          <a:p>
            <a:pPr algn="ctr"/>
            <a:endParaRPr lang="en-US"/>
          </a:p>
        </p:txBody>
      </p:sp>
    </p:spTree>
    <p:extLst>
      <p:ext uri="{BB962C8B-B14F-4D97-AF65-F5344CB8AC3E}">
        <p14:creationId xmlns:p14="http://schemas.microsoft.com/office/powerpoint/2010/main" val="2686906423"/>
      </p:ext>
    </p:extLst>
  </p:cSld>
  <p:clrMapOvr>
    <a:masterClrMapping/>
  </p:clrMapOvr>
</p:sld>
</file>

<file path=ppt/theme/theme1.xml><?xml version="1.0" encoding="utf-8"?>
<a:theme xmlns:a="http://schemas.openxmlformats.org/drawingml/2006/main" name="InterweaveVTI">
  <a:themeElements>
    <a:clrScheme name="AnalogousFromLightSeed_2SEEDS">
      <a:dk1>
        <a:srgbClr val="000000"/>
      </a:dk1>
      <a:lt1>
        <a:srgbClr val="FFFFFF"/>
      </a:lt1>
      <a:dk2>
        <a:srgbClr val="243241"/>
      </a:dk2>
      <a:lt2>
        <a:srgbClr val="E2E7E8"/>
      </a:lt2>
      <a:accent1>
        <a:srgbClr val="C58174"/>
      </a:accent1>
      <a:accent2>
        <a:srgbClr val="CF8D9E"/>
      </a:accent2>
      <a:accent3>
        <a:srgbClr val="C09C6A"/>
      </a:accent3>
      <a:accent4>
        <a:srgbClr val="68AFB0"/>
      </a:accent4>
      <a:accent5>
        <a:srgbClr val="7BA7C7"/>
      </a:accent5>
      <a:accent6>
        <a:srgbClr val="7481C5"/>
      </a:accent6>
      <a:hlink>
        <a:srgbClr val="5A8B95"/>
      </a:hlink>
      <a:folHlink>
        <a:srgbClr val="7F7F7F"/>
      </a:folHlink>
    </a:clrScheme>
    <a:fontScheme name="Interweave">
      <a:majorFont>
        <a:latin typeface="Neue Haas Grotesk Text Pro"/>
        <a:ea typeface=""/>
        <a:cs typeface=""/>
      </a:majorFont>
      <a:minorFont>
        <a:latin typeface="Neue Haas Grotesk Tex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nterweaveVTI" id="{2A5AE21D-FC75-4AD0-BC12-FA563BC24905}" vid="{9A4A41B8-EB69-44BB-8E15-B517E25CF8CA}"/>
    </a:ext>
  </a:extLst>
</a:theme>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Widescreen</PresentationFormat>
  <Slides>18</Slides>
  <Notes>0</Notes>
  <HiddenSlides>0</HiddenSlide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InterweaveVTI</vt:lpstr>
      <vt:lpstr>The Libraries' Role in Promoting Diversity, Equity, and Inclusion</vt:lpstr>
      <vt:lpstr>Themes</vt:lpstr>
      <vt:lpstr>Book displays</vt:lpstr>
      <vt:lpstr>Subject guides</vt:lpstr>
      <vt:lpstr>Diverse characters book club</vt:lpstr>
      <vt:lpstr>Lending technology and personal librarian program</vt:lpstr>
      <vt:lpstr>Open and affordable  course materials</vt:lpstr>
      <vt:lpstr>Collection development policy</vt:lpstr>
      <vt:lpstr>Peer-to-peer student  support</vt:lpstr>
      <vt:lpstr>Support for graduate and international students </vt:lpstr>
      <vt:lpstr>Mental health</vt:lpstr>
      <vt:lpstr>DEI in Libraries and Archives </vt:lpstr>
      <vt:lpstr>Inclusive hiring practices</vt:lpstr>
      <vt:lpstr>Employee education </vt:lpstr>
      <vt:lpstr>Librarian scholarship and expertise </vt:lpstr>
      <vt:lpstr>Reflection and future directions</vt:lpstr>
      <vt:lpstr>Discussion</vt:lpstr>
      <vt:lpstr>Questions? Comments? Ideas?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revision>353</cp:revision>
  <dcterms:created xsi:type="dcterms:W3CDTF">2023-07-27T13:59:54Z</dcterms:created>
  <dcterms:modified xsi:type="dcterms:W3CDTF">2023-08-02T20:19:10Z</dcterms:modified>
</cp:coreProperties>
</file>