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306" r:id="rId3"/>
    <p:sldId id="319" r:id="rId4"/>
    <p:sldId id="309" r:id="rId5"/>
    <p:sldId id="328" r:id="rId6"/>
    <p:sldId id="316" r:id="rId7"/>
    <p:sldId id="326" r:id="rId8"/>
    <p:sldId id="331" r:id="rId9"/>
    <p:sldId id="330" r:id="rId10"/>
    <p:sldId id="308" r:id="rId11"/>
    <p:sldId id="329" r:id="rId12"/>
    <p:sldId id="284" r:id="rId13"/>
    <p:sldId id="323" r:id="rId14"/>
    <p:sldId id="324" r:id="rId15"/>
    <p:sldId id="325" r:id="rId16"/>
    <p:sldId id="318" r:id="rId17"/>
    <p:sldId id="327" r:id="rId1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Alley" initials="" lastIdx="2" clrIdx="0"/>
  <p:cmAuthor id="1" name="Cross, Brian" initials="C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22E"/>
    <a:srgbClr val="FED45C"/>
    <a:srgbClr val="69B4FF"/>
    <a:srgbClr val="EAB243"/>
    <a:srgbClr val="EACA47"/>
    <a:srgbClr val="7A5A2B"/>
    <a:srgbClr val="655A2B"/>
    <a:srgbClr val="77552B"/>
    <a:srgbClr val="776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7"/>
    <p:restoredTop sz="81579" autoAdjust="0"/>
  </p:normalViewPr>
  <p:slideViewPr>
    <p:cSldViewPr snapToGrid="0" snapToObjects="1">
      <p:cViewPr varScale="1">
        <p:scale>
          <a:sx n="84" d="100"/>
          <a:sy n="84" d="100"/>
        </p:scale>
        <p:origin x="858" y="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79" d="100"/>
          <a:sy n="79" d="100"/>
        </p:scale>
        <p:origin x="-29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S PGothic" charset="0"/>
                <a:cs typeface="MS PGothic"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736D0639-8925-4EAC-B02A-F62E683A65AB}" type="datetimeFigureOut">
              <a:rPr lang="en-US" altLang="en-US"/>
              <a:pPr>
                <a:defRPr/>
              </a:pPr>
              <a:t>4/3/2023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857DE2E2-3F9A-46AA-B16B-ED63F6971DA1}" type="slidenum">
              <a:rPr lang="en-US" altLang="en-US"/>
              <a:pPr>
                <a:defRPr/>
              </a:pPr>
              <a:t>‹#›</a:t>
            </a:fld>
            <a:endParaRPr lang="en-US" altLang="en-US"/>
          </a:p>
        </p:txBody>
      </p:sp>
    </p:spTree>
    <p:extLst>
      <p:ext uri="{BB962C8B-B14F-4D97-AF65-F5344CB8AC3E}">
        <p14:creationId xmlns:p14="http://schemas.microsoft.com/office/powerpoint/2010/main" val="18056690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7DE2E2-3F9A-46AA-B16B-ED63F6971DA1}" type="slidenum">
              <a:rPr lang="en-US" altLang="en-US" smtClean="0"/>
              <a:pPr>
                <a:defRPr/>
              </a:pPr>
              <a:t>1</a:t>
            </a:fld>
            <a:endParaRPr lang="en-US" altLang="en-US"/>
          </a:p>
        </p:txBody>
      </p:sp>
    </p:spTree>
    <p:extLst>
      <p:ext uri="{BB962C8B-B14F-4D97-AF65-F5344CB8AC3E}">
        <p14:creationId xmlns:p14="http://schemas.microsoft.com/office/powerpoint/2010/main" val="106121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7DE2E2-3F9A-46AA-B16B-ED63F6971DA1}" type="slidenum">
              <a:rPr lang="en-US" altLang="en-US" smtClean="0"/>
              <a:pPr>
                <a:defRPr/>
              </a:pPr>
              <a:t>2</a:t>
            </a:fld>
            <a:endParaRPr lang="en-US" altLang="en-US"/>
          </a:p>
        </p:txBody>
      </p:sp>
    </p:spTree>
    <p:extLst>
      <p:ext uri="{BB962C8B-B14F-4D97-AF65-F5344CB8AC3E}">
        <p14:creationId xmlns:p14="http://schemas.microsoft.com/office/powerpoint/2010/main" val="202633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7DE2E2-3F9A-46AA-B16B-ED63F6971DA1}" type="slidenum">
              <a:rPr lang="en-US" altLang="en-US" smtClean="0"/>
              <a:pPr>
                <a:defRPr/>
              </a:pPr>
              <a:t>4</a:t>
            </a:fld>
            <a:endParaRPr lang="en-US" altLang="en-US"/>
          </a:p>
        </p:txBody>
      </p:sp>
    </p:spTree>
    <p:extLst>
      <p:ext uri="{BB962C8B-B14F-4D97-AF65-F5344CB8AC3E}">
        <p14:creationId xmlns:p14="http://schemas.microsoft.com/office/powerpoint/2010/main" val="3950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7DE2E2-3F9A-46AA-B16B-ED63F6971DA1}" type="slidenum">
              <a:rPr lang="en-US" altLang="en-US" smtClean="0"/>
              <a:pPr>
                <a:defRPr/>
              </a:pPr>
              <a:t>10</a:t>
            </a:fld>
            <a:endParaRPr lang="en-US" altLang="en-US"/>
          </a:p>
        </p:txBody>
      </p:sp>
    </p:spTree>
    <p:extLst>
      <p:ext uri="{BB962C8B-B14F-4D97-AF65-F5344CB8AC3E}">
        <p14:creationId xmlns:p14="http://schemas.microsoft.com/office/powerpoint/2010/main" val="66019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Cohort 1 began in August 2012 and finished August 2014</a:t>
            </a:r>
          </a:p>
          <a:p>
            <a:r>
              <a:rPr lang="en-US" altLang="en-US" dirty="0"/>
              <a:t>Cohort 2 began August 2013 and finished August 2015</a:t>
            </a:r>
          </a:p>
          <a:p>
            <a:endParaRPr lang="en-US" altLang="en-US" dirty="0"/>
          </a:p>
          <a:p>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fld id="{60034270-6D1B-4E5A-90FE-C64BE631757C}" type="slidenum">
              <a:rPr lang="en-US" altLang="en-US"/>
              <a:pPr/>
              <a:t>12</a:t>
            </a:fld>
            <a:endParaRPr lang="en-US" altLang="en-US"/>
          </a:p>
        </p:txBody>
      </p:sp>
    </p:spTree>
    <p:extLst>
      <p:ext uri="{BB962C8B-B14F-4D97-AF65-F5344CB8AC3E}">
        <p14:creationId xmlns:p14="http://schemas.microsoft.com/office/powerpoint/2010/main" val="388919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 descr="ETSU_V_ 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81313" y="4216400"/>
            <a:ext cx="335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a:spLocks noGrp="1"/>
          </p:cNvSpPr>
          <p:nvPr>
            <p:ph type="subTitle" idx="1"/>
          </p:nvPr>
        </p:nvSpPr>
        <p:spPr>
          <a:xfrm>
            <a:off x="1371600" y="1142669"/>
            <a:ext cx="6400800" cy="1752600"/>
          </a:xfrm>
        </p:spPr>
        <p:txBody>
          <a:bodyPr/>
          <a:lstStyle>
            <a:lvl1pPr marL="0" indent="0" algn="ctr">
              <a:buNone/>
              <a:defRPr sz="44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fld id="{8E6821D1-0A1D-41CE-AE74-D7ACE57DDC04}" type="datetime1">
              <a:rPr lang="en-US" altLang="en-US"/>
              <a:pPr>
                <a:defRPr/>
              </a:pPr>
              <a:t>4/3/2023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B3C6374-B698-412C-A745-2DD813D3E215}" type="slidenum">
              <a:rPr lang="en-US" altLang="en-US"/>
              <a:pPr>
                <a:defRPr/>
              </a:pPr>
              <a:t>‹#›</a:t>
            </a:fld>
            <a:endParaRPr lang="en-US" altLang="en-US"/>
          </a:p>
        </p:txBody>
      </p:sp>
    </p:spTree>
    <p:extLst>
      <p:ext uri="{BB962C8B-B14F-4D97-AF65-F5344CB8AC3E}">
        <p14:creationId xmlns:p14="http://schemas.microsoft.com/office/powerpoint/2010/main" val="161861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15075"/>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7"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8"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2"/>
          <p:cNvSpPr>
            <a:spLocks noGrp="1"/>
          </p:cNvSpPr>
          <p:nvPr>
            <p:ph type="dt" sz="half" idx="10"/>
          </p:nvPr>
        </p:nvSpPr>
        <p:spPr/>
        <p:txBody>
          <a:bodyPr/>
          <a:lstStyle>
            <a:lvl1pPr>
              <a:defRPr smtClean="0"/>
            </a:lvl1pPr>
          </a:lstStyle>
          <a:p>
            <a:pPr>
              <a:defRPr/>
            </a:pPr>
            <a:fld id="{09FD7C69-A042-499E-84E7-476E962C271B}" type="datetime1">
              <a:rPr lang="en-US" altLang="en-US"/>
              <a:pPr>
                <a:defRPr/>
              </a:pPr>
              <a:t>4/3/2023</a:t>
            </a:fld>
            <a:endParaRPr lang="en-US" altLang="en-US"/>
          </a:p>
        </p:txBody>
      </p:sp>
      <p:sp>
        <p:nvSpPr>
          <p:cNvPr id="10" name="Footer Placeholder 3"/>
          <p:cNvSpPr>
            <a:spLocks noGrp="1"/>
          </p:cNvSpPr>
          <p:nvPr>
            <p:ph type="ftr" sz="quarter" idx="11"/>
          </p:nvPr>
        </p:nvSpPr>
        <p:spPr/>
        <p:txBody>
          <a:bodyPr/>
          <a:lstStyle>
            <a:lvl1pPr>
              <a:defRPr/>
            </a:lvl1pPr>
          </a:lstStyle>
          <a:p>
            <a:pPr>
              <a:defRPr/>
            </a:pPr>
            <a:endParaRPr lang="en-US"/>
          </a:p>
        </p:txBody>
      </p:sp>
      <p:sp>
        <p:nvSpPr>
          <p:cNvPr id="11" name="Slide Number Placeholder 4"/>
          <p:cNvSpPr>
            <a:spLocks noGrp="1"/>
          </p:cNvSpPr>
          <p:nvPr>
            <p:ph type="sldNum" sz="quarter" idx="12"/>
          </p:nvPr>
        </p:nvSpPr>
        <p:spPr/>
        <p:txBody>
          <a:bodyPr/>
          <a:lstStyle>
            <a:lvl1pPr>
              <a:defRPr smtClean="0"/>
            </a:lvl1pPr>
          </a:lstStyle>
          <a:p>
            <a:pPr>
              <a:defRPr/>
            </a:pPr>
            <a:fld id="{3D617D7E-EDC1-4F7A-9E61-1A20200A3591}" type="slidenum">
              <a:rPr lang="en-US" altLang="en-US"/>
              <a:pPr>
                <a:defRPr/>
              </a:pPr>
              <a:t>‹#›</a:t>
            </a:fld>
            <a:endParaRPr lang="en-US" altLang="en-US"/>
          </a:p>
        </p:txBody>
      </p:sp>
    </p:spTree>
    <p:extLst>
      <p:ext uri="{BB962C8B-B14F-4D97-AF65-F5344CB8AC3E}">
        <p14:creationId xmlns:p14="http://schemas.microsoft.com/office/powerpoint/2010/main" val="245062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 descr="ETSU_V_ 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81313" y="4216400"/>
            <a:ext cx="335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1371600" y="1142669"/>
            <a:ext cx="6400800" cy="1752600"/>
          </a:xfrm>
        </p:spPr>
        <p:txBody>
          <a:bodyPr/>
          <a:lstStyle>
            <a:lvl1pPr marL="0" indent="0" algn="ctr">
              <a:buNone/>
              <a:defRPr sz="44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fld id="{08119C31-0317-46DC-8845-D41A29EA8EC7}" type="datetime1">
              <a:rPr lang="en-US" altLang="en-US"/>
              <a:pPr>
                <a:defRPr/>
              </a:pPr>
              <a:t>4/3/2023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2995382-2092-412B-80F4-04F89A36E78E}" type="slidenum">
              <a:rPr lang="en-US" altLang="en-US"/>
              <a:pPr>
                <a:defRPr/>
              </a:pPr>
              <a:t>‹#›</a:t>
            </a:fld>
            <a:endParaRPr lang="en-US" altLang="en-US"/>
          </a:p>
        </p:txBody>
      </p:sp>
    </p:spTree>
    <p:extLst>
      <p:ext uri="{BB962C8B-B14F-4D97-AF65-F5344CB8AC3E}">
        <p14:creationId xmlns:p14="http://schemas.microsoft.com/office/powerpoint/2010/main" val="991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ETSU long 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77013" y="6353175"/>
            <a:ext cx="2109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smtClean="0"/>
            </a:lvl1pPr>
          </a:lstStyle>
          <a:p>
            <a:pPr>
              <a:defRPr/>
            </a:pPr>
            <a:fld id="{03014FD8-85CB-4BB1-8DA8-CC522EC55B93}" type="datetime1">
              <a:rPr lang="en-US" altLang="en-US"/>
              <a:pPr>
                <a:defRPr/>
              </a:pPr>
              <a:t>4/3/2023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178A044-AF21-4E30-883A-C1DDA35279F1}" type="slidenum">
              <a:rPr lang="en-US" altLang="en-US"/>
              <a:pPr>
                <a:defRPr/>
              </a:pPr>
              <a:t>‹#›</a:t>
            </a:fld>
            <a:endParaRPr lang="en-US" altLang="en-US"/>
          </a:p>
        </p:txBody>
      </p:sp>
    </p:spTree>
    <p:extLst>
      <p:ext uri="{BB962C8B-B14F-4D97-AF65-F5344CB8AC3E}">
        <p14:creationId xmlns:p14="http://schemas.microsoft.com/office/powerpoint/2010/main" val="3186517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descr="ETSU long 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77013" y="6343650"/>
            <a:ext cx="2109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smtClean="0"/>
            </a:lvl1pPr>
          </a:lstStyle>
          <a:p>
            <a:pPr>
              <a:defRPr/>
            </a:pPr>
            <a:fld id="{0B0A4ECA-3AE2-42EA-B74A-9708FD4A6BB1}" type="datetime1">
              <a:rPr lang="en-US" altLang="en-US"/>
              <a:pPr>
                <a:defRPr/>
              </a:pPr>
              <a:t>4/3/2023</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F22F50A5-8416-45EB-96C7-0F8903FF075C}" type="slidenum">
              <a:rPr lang="en-US" altLang="en-US"/>
              <a:pPr>
                <a:defRPr/>
              </a:pPr>
              <a:t>‹#›</a:t>
            </a:fld>
            <a:endParaRPr lang="en-US" altLang="en-US"/>
          </a:p>
        </p:txBody>
      </p:sp>
    </p:spTree>
    <p:extLst>
      <p:ext uri="{BB962C8B-B14F-4D97-AF65-F5344CB8AC3E}">
        <p14:creationId xmlns:p14="http://schemas.microsoft.com/office/powerpoint/2010/main" val="269969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descr="ETSU long 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77013" y="6343650"/>
            <a:ext cx="2109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smtClean="0"/>
            </a:lvl1pPr>
          </a:lstStyle>
          <a:p>
            <a:pPr>
              <a:defRPr/>
            </a:pPr>
            <a:fld id="{89D5F731-BE3F-4837-BF61-47AD3C681D79}" type="datetime1">
              <a:rPr lang="en-US" altLang="en-US"/>
              <a:pPr>
                <a:defRPr/>
              </a:pPr>
              <a:t>4/3/2023</a:t>
            </a:fld>
            <a:endParaRPr lang="en-US" alt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1D8E3CFF-1F54-4771-8C12-A429E6B87D41}" type="slidenum">
              <a:rPr lang="en-US" altLang="en-US"/>
              <a:pPr>
                <a:defRPr/>
              </a:pPr>
              <a:t>‹#›</a:t>
            </a:fld>
            <a:endParaRPr lang="en-US" altLang="en-US"/>
          </a:p>
        </p:txBody>
      </p:sp>
    </p:spTree>
    <p:extLst>
      <p:ext uri="{BB962C8B-B14F-4D97-AF65-F5344CB8AC3E}">
        <p14:creationId xmlns:p14="http://schemas.microsoft.com/office/powerpoint/2010/main" val="300778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6315075"/>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smtClean="0"/>
            </a:lvl1pPr>
          </a:lstStyle>
          <a:p>
            <a:pPr>
              <a:defRPr/>
            </a:pPr>
            <a:fld id="{9FA46CC8-FE43-460B-A4E6-B9E4478161B5}" type="datetime1">
              <a:rPr lang="en-US" altLang="en-US"/>
              <a:pPr>
                <a:defRPr/>
              </a:pPr>
              <a:t>4/3/2023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679A9C7E-F182-4E29-9F6F-4AE22276DFEF}" type="slidenum">
              <a:rPr lang="en-US" altLang="en-US"/>
              <a:pPr>
                <a:defRPr/>
              </a:pPr>
              <a:t>‹#›</a:t>
            </a:fld>
            <a:endParaRPr lang="en-US" altLang="en-US"/>
          </a:p>
        </p:txBody>
      </p:sp>
    </p:spTree>
    <p:extLst>
      <p:ext uri="{BB962C8B-B14F-4D97-AF65-F5344CB8AC3E}">
        <p14:creationId xmlns:p14="http://schemas.microsoft.com/office/powerpoint/2010/main" val="829291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15075"/>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smtClean="0"/>
            </a:lvl1pPr>
          </a:lstStyle>
          <a:p>
            <a:pPr>
              <a:defRPr/>
            </a:pPr>
            <a:fld id="{41BBB7ED-6885-405B-9782-61EEDA779E88}" type="datetime1">
              <a:rPr lang="en-US" altLang="en-US"/>
              <a:pPr>
                <a:defRPr/>
              </a:pPr>
              <a:t>4/3/2023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F0CA7FBD-F183-42F3-8EEC-9926E0A6CD8C}" type="slidenum">
              <a:rPr lang="en-US" altLang="en-US"/>
              <a:pPr>
                <a:defRPr/>
              </a:pPr>
              <a:t>‹#›</a:t>
            </a:fld>
            <a:endParaRPr lang="en-US" altLang="en-US"/>
          </a:p>
        </p:txBody>
      </p:sp>
    </p:spTree>
    <p:extLst>
      <p:ext uri="{BB962C8B-B14F-4D97-AF65-F5344CB8AC3E}">
        <p14:creationId xmlns:p14="http://schemas.microsoft.com/office/powerpoint/2010/main" val="3396747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15075"/>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smtClean="0"/>
            </a:lvl1pPr>
          </a:lstStyle>
          <a:p>
            <a:pPr>
              <a:defRPr/>
            </a:pPr>
            <a:fld id="{53503D76-B190-4367-BEBE-C0AEA7869D4A}" type="datetime1">
              <a:rPr lang="en-US" altLang="en-US"/>
              <a:pPr>
                <a:defRPr/>
              </a:pPr>
              <a:t>4/3/2023</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1E6ADE2B-298A-4A23-B65E-73E1AE47DF94}" type="slidenum">
              <a:rPr lang="en-US" altLang="en-US"/>
              <a:pPr>
                <a:defRPr/>
              </a:pPr>
              <a:t>‹#›</a:t>
            </a:fld>
            <a:endParaRPr lang="en-US" altLang="en-US"/>
          </a:p>
        </p:txBody>
      </p:sp>
    </p:spTree>
    <p:extLst>
      <p:ext uri="{BB962C8B-B14F-4D97-AF65-F5344CB8AC3E}">
        <p14:creationId xmlns:p14="http://schemas.microsoft.com/office/powerpoint/2010/main" val="2926888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descr="ETSU long gold.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77013" y="6356350"/>
            <a:ext cx="2109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28AAC520-31F3-4B85-988D-66F2945895E6}" type="datetime1">
              <a:rPr lang="en-US" altLang="en-US"/>
              <a:pPr>
                <a:defRPr/>
              </a:pPr>
              <a:t>4/3/2023</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2945473A-5754-42AD-9859-94E3DCCC5C7D}" type="slidenum">
              <a:rPr lang="en-US" altLang="en-US"/>
              <a:pPr>
                <a:defRPr/>
              </a:pPr>
              <a:t>‹#›</a:t>
            </a:fld>
            <a:endParaRPr lang="en-US" altLang="en-US"/>
          </a:p>
        </p:txBody>
      </p:sp>
    </p:spTree>
    <p:extLst>
      <p:ext uri="{BB962C8B-B14F-4D97-AF65-F5344CB8AC3E}">
        <p14:creationId xmlns:p14="http://schemas.microsoft.com/office/powerpoint/2010/main" val="3299521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6315075"/>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DC0A6DE6-A839-43D6-BC86-94166233DD0C}" type="datetime1">
              <a:rPr lang="en-US" altLang="en-US"/>
              <a:pPr>
                <a:defRPr/>
              </a:pPr>
              <a:t>4/3/2023</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0DFB81AB-0357-4440-BFD5-DB66140F80BB}" type="slidenum">
              <a:rPr lang="en-US" altLang="en-US"/>
              <a:pPr>
                <a:defRPr/>
              </a:pPr>
              <a:t>‹#›</a:t>
            </a:fld>
            <a:endParaRPr lang="en-US" altLang="en-US"/>
          </a:p>
        </p:txBody>
      </p:sp>
    </p:spTree>
    <p:extLst>
      <p:ext uri="{BB962C8B-B14F-4D97-AF65-F5344CB8AC3E}">
        <p14:creationId xmlns:p14="http://schemas.microsoft.com/office/powerpoint/2010/main" val="92026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6356350"/>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smtClean="0"/>
            </a:lvl1pPr>
          </a:lstStyle>
          <a:p>
            <a:pPr>
              <a:defRPr/>
            </a:pPr>
            <a:fld id="{5D36BE6D-56A4-4BAF-B5C6-724CE8B564F8}" type="datetime1">
              <a:rPr lang="en-US" altLang="en-US"/>
              <a:pPr>
                <a:defRPr/>
              </a:pPr>
              <a:t>4/3/2023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6DF833CD-C08E-49EA-BE06-2D9FB465FA56}" type="slidenum">
              <a:rPr lang="en-US" altLang="en-US"/>
              <a:pPr>
                <a:defRPr/>
              </a:pPr>
              <a:t>‹#›</a:t>
            </a:fld>
            <a:endParaRPr lang="en-US" altLang="en-US"/>
          </a:p>
        </p:txBody>
      </p:sp>
    </p:spTree>
    <p:extLst>
      <p:ext uri="{BB962C8B-B14F-4D97-AF65-F5344CB8AC3E}">
        <p14:creationId xmlns:p14="http://schemas.microsoft.com/office/powerpoint/2010/main" val="3674014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15075"/>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7"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8"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2"/>
          <p:cNvSpPr>
            <a:spLocks noGrp="1"/>
          </p:cNvSpPr>
          <p:nvPr>
            <p:ph type="dt" sz="half" idx="10"/>
          </p:nvPr>
        </p:nvSpPr>
        <p:spPr/>
        <p:txBody>
          <a:bodyPr/>
          <a:lstStyle>
            <a:lvl1pPr>
              <a:defRPr smtClean="0"/>
            </a:lvl1pPr>
          </a:lstStyle>
          <a:p>
            <a:pPr>
              <a:defRPr/>
            </a:pPr>
            <a:fld id="{CFC951A0-FF68-4458-96CD-43637984CCED}" type="datetime1">
              <a:rPr lang="en-US" altLang="en-US"/>
              <a:pPr>
                <a:defRPr/>
              </a:pPr>
              <a:t>4/3/2023</a:t>
            </a:fld>
            <a:endParaRPr lang="en-US" altLang="en-US"/>
          </a:p>
        </p:txBody>
      </p:sp>
      <p:sp>
        <p:nvSpPr>
          <p:cNvPr id="10" name="Footer Placeholder 3"/>
          <p:cNvSpPr>
            <a:spLocks noGrp="1"/>
          </p:cNvSpPr>
          <p:nvPr>
            <p:ph type="ftr" sz="quarter" idx="11"/>
          </p:nvPr>
        </p:nvSpPr>
        <p:spPr/>
        <p:txBody>
          <a:bodyPr/>
          <a:lstStyle>
            <a:lvl1pPr>
              <a:defRPr/>
            </a:lvl1pPr>
          </a:lstStyle>
          <a:p>
            <a:pPr>
              <a:defRPr/>
            </a:pPr>
            <a:endParaRPr lang="en-US"/>
          </a:p>
        </p:txBody>
      </p:sp>
      <p:sp>
        <p:nvSpPr>
          <p:cNvPr id="11" name="Slide Number Placeholder 4"/>
          <p:cNvSpPr>
            <a:spLocks noGrp="1"/>
          </p:cNvSpPr>
          <p:nvPr>
            <p:ph type="sldNum" sz="quarter" idx="12"/>
          </p:nvPr>
        </p:nvSpPr>
        <p:spPr/>
        <p:txBody>
          <a:bodyPr/>
          <a:lstStyle>
            <a:lvl1pPr>
              <a:defRPr smtClean="0"/>
            </a:lvl1pPr>
          </a:lstStyle>
          <a:p>
            <a:pPr>
              <a:defRPr/>
            </a:pPr>
            <a:fld id="{FA20BC15-6A74-4F2F-82AB-7DA222476C12}" type="slidenum">
              <a:rPr lang="en-US" altLang="en-US"/>
              <a:pPr>
                <a:defRPr/>
              </a:pPr>
              <a:t>‹#›</a:t>
            </a:fld>
            <a:endParaRPr lang="en-US" altLang="en-US"/>
          </a:p>
        </p:txBody>
      </p:sp>
    </p:spTree>
    <p:extLst>
      <p:ext uri="{BB962C8B-B14F-4D97-AF65-F5344CB8AC3E}">
        <p14:creationId xmlns:p14="http://schemas.microsoft.com/office/powerpoint/2010/main" val="269705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6315075"/>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0637"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smtClean="0"/>
            </a:lvl1pPr>
          </a:lstStyle>
          <a:p>
            <a:pPr>
              <a:defRPr/>
            </a:pPr>
            <a:fld id="{EB9F379A-B534-43C4-AABB-0106D89CF601}" type="datetime1">
              <a:rPr lang="en-US" altLang="en-US"/>
              <a:pPr>
                <a:defRPr/>
              </a:pPr>
              <a:t>4/3/2023</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D83A85DB-6676-4BE1-B817-2B2CC79B9641}" type="slidenum">
              <a:rPr lang="en-US" altLang="en-US"/>
              <a:pPr>
                <a:defRPr/>
              </a:pPr>
              <a:t>‹#›</a:t>
            </a:fld>
            <a:endParaRPr lang="en-US" altLang="en-US"/>
          </a:p>
        </p:txBody>
      </p:sp>
    </p:spTree>
    <p:extLst>
      <p:ext uri="{BB962C8B-B14F-4D97-AF65-F5344CB8AC3E}">
        <p14:creationId xmlns:p14="http://schemas.microsoft.com/office/powerpoint/2010/main" val="283206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6318250"/>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smtClean="0"/>
            </a:lvl1pPr>
          </a:lstStyle>
          <a:p>
            <a:pPr>
              <a:defRPr/>
            </a:pPr>
            <a:fld id="{DC60FD30-206E-4A7F-9FE9-AF5F1FCEEE4B}" type="datetime1">
              <a:rPr lang="en-US" altLang="en-US"/>
              <a:pPr>
                <a:defRPr/>
              </a:pPr>
              <a:t>4/3/2023</a:t>
            </a:fld>
            <a:endParaRPr lang="en-US" alt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05B2DCAF-6902-485A-B724-2C8805A4FC7F}" type="slidenum">
              <a:rPr lang="en-US" altLang="en-US"/>
              <a:pPr>
                <a:defRPr/>
              </a:pPr>
              <a:t>‹#›</a:t>
            </a:fld>
            <a:endParaRPr lang="en-US" altLang="en-US"/>
          </a:p>
        </p:txBody>
      </p:sp>
    </p:spTree>
    <p:extLst>
      <p:ext uri="{BB962C8B-B14F-4D97-AF65-F5344CB8AC3E}">
        <p14:creationId xmlns:p14="http://schemas.microsoft.com/office/powerpoint/2010/main" val="73680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6315075"/>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smtClean="0"/>
            </a:lvl1pPr>
          </a:lstStyle>
          <a:p>
            <a:pPr>
              <a:defRPr/>
            </a:pPr>
            <a:fld id="{57D1B211-E8C4-42C2-B10A-76D7B863416F}" type="datetime1">
              <a:rPr lang="en-US" altLang="en-US"/>
              <a:pPr>
                <a:defRPr/>
              </a:pPr>
              <a:t>4/3/2023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B58AD1D9-B5A7-4A7A-9938-937C5E906C6E}" type="slidenum">
              <a:rPr lang="en-US" altLang="en-US"/>
              <a:pPr>
                <a:defRPr/>
              </a:pPr>
              <a:t>‹#›</a:t>
            </a:fld>
            <a:endParaRPr lang="en-US" altLang="en-US"/>
          </a:p>
        </p:txBody>
      </p:sp>
    </p:spTree>
    <p:extLst>
      <p:ext uri="{BB962C8B-B14F-4D97-AF65-F5344CB8AC3E}">
        <p14:creationId xmlns:p14="http://schemas.microsoft.com/office/powerpoint/2010/main" val="388062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15075"/>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smtClean="0"/>
            </a:lvl1pPr>
          </a:lstStyle>
          <a:p>
            <a:pPr>
              <a:defRPr/>
            </a:pPr>
            <a:fld id="{F9F90A20-AB17-411E-8AF3-7000501FFCE9}" type="datetime1">
              <a:rPr lang="en-US" altLang="en-US"/>
              <a:pPr>
                <a:defRPr/>
              </a:pPr>
              <a:t>4/3/2023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BE01CBBF-07C6-4C1A-B007-D7CAAFE6E923}" type="slidenum">
              <a:rPr lang="en-US" altLang="en-US"/>
              <a:pPr>
                <a:defRPr/>
              </a:pPr>
              <a:t>‹#›</a:t>
            </a:fld>
            <a:endParaRPr lang="en-US" altLang="en-US"/>
          </a:p>
        </p:txBody>
      </p:sp>
    </p:spTree>
    <p:extLst>
      <p:ext uri="{BB962C8B-B14F-4D97-AF65-F5344CB8AC3E}">
        <p14:creationId xmlns:p14="http://schemas.microsoft.com/office/powerpoint/2010/main" val="122613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15075"/>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smtClean="0"/>
            </a:lvl1pPr>
          </a:lstStyle>
          <a:p>
            <a:pPr>
              <a:defRPr/>
            </a:pPr>
            <a:fld id="{0FE4D2FF-FBD0-48A9-96C5-09442A893FF7}" type="datetime1">
              <a:rPr lang="en-US" altLang="en-US"/>
              <a:pPr>
                <a:defRPr/>
              </a:pPr>
              <a:t>4/3/2023</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71B31465-89A0-46A7-A0EC-3375F5620F5A}" type="slidenum">
              <a:rPr lang="en-US" altLang="en-US"/>
              <a:pPr>
                <a:defRPr/>
              </a:pPr>
              <a:t>‹#›</a:t>
            </a:fld>
            <a:endParaRPr lang="en-US" altLang="en-US"/>
          </a:p>
        </p:txBody>
      </p:sp>
    </p:spTree>
    <p:extLst>
      <p:ext uri="{BB962C8B-B14F-4D97-AF65-F5344CB8AC3E}">
        <p14:creationId xmlns:p14="http://schemas.microsoft.com/office/powerpoint/2010/main" val="344744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6315075"/>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B8383525-0342-4196-8832-FB0D72ABC592}" type="datetime1">
              <a:rPr lang="en-US" altLang="en-US"/>
              <a:pPr>
                <a:defRPr/>
              </a:pPr>
              <a:t>4/3/2023</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15481ACF-E3F3-4AA9-9917-92C0C9F575E1}" type="slidenum">
              <a:rPr lang="en-US" altLang="en-US"/>
              <a:pPr>
                <a:defRPr/>
              </a:pPr>
              <a:t>‹#›</a:t>
            </a:fld>
            <a:endParaRPr lang="en-US" altLang="en-US"/>
          </a:p>
        </p:txBody>
      </p:sp>
    </p:spTree>
    <p:extLst>
      <p:ext uri="{BB962C8B-B14F-4D97-AF65-F5344CB8AC3E}">
        <p14:creationId xmlns:p14="http://schemas.microsoft.com/office/powerpoint/2010/main" val="335104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descr="ETSU_h_123 282.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0" y="6315075"/>
            <a:ext cx="21097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62A6508C-3DDA-46CF-863E-03D5B0208AE7}" type="datetime1">
              <a:rPr lang="en-US" altLang="en-US"/>
              <a:pPr>
                <a:defRPr/>
              </a:pPr>
              <a:t>4/3/2023</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A11C8E78-6E73-4717-9FE8-61BF5DC1574F}" type="slidenum">
              <a:rPr lang="en-US" altLang="en-US"/>
              <a:pPr>
                <a:defRPr/>
              </a:pPr>
              <a:t>‹#›</a:t>
            </a:fld>
            <a:endParaRPr lang="en-US" altLang="en-US"/>
          </a:p>
        </p:txBody>
      </p:sp>
    </p:spTree>
    <p:extLst>
      <p:ext uri="{BB962C8B-B14F-4D97-AF65-F5344CB8AC3E}">
        <p14:creationId xmlns:p14="http://schemas.microsoft.com/office/powerpoint/2010/main" val="239594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itchFamily="34" charset="0"/>
              </a:defRPr>
            </a:lvl1pPr>
          </a:lstStyle>
          <a:p>
            <a:pPr>
              <a:defRPr/>
            </a:pPr>
            <a:fld id="{7EDB780F-AB35-479D-B104-05FF5BF686EE}" type="datetime1">
              <a:rPr lang="en-US" altLang="en-US"/>
              <a:pPr>
                <a:defRPr/>
              </a:pPr>
              <a:t>4/3/2023</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pitchFamily="34" charset="0"/>
              </a:defRPr>
            </a:lvl1pPr>
          </a:lstStyle>
          <a:p>
            <a:pPr>
              <a:defRPr/>
            </a:pPr>
            <a:fld id="{8C8E5B26-D6D7-4D8F-9739-943C70F564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 id="2147484715" r:id="rId12"/>
    <p:sldLayoutId id="2147484716" r:id="rId13"/>
    <p:sldLayoutId id="2147484717" r:id="rId14"/>
    <p:sldLayoutId id="2147484718" r:id="rId15"/>
    <p:sldLayoutId id="2147484719" r:id="rId16"/>
    <p:sldLayoutId id="2147484720" r:id="rId17"/>
    <p:sldLayoutId id="2147484721" r:id="rId18"/>
    <p:sldLayoutId id="2147484722" r:id="rId19"/>
    <p:sldLayoutId id="2147484723" r:id="rId20"/>
  </p:sldLayoutIdLst>
  <p:txStyles>
    <p:title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ubtitle 1"/>
          <p:cNvSpPr>
            <a:spLocks noGrp="1"/>
          </p:cNvSpPr>
          <p:nvPr>
            <p:ph type="subTitle" idx="1"/>
          </p:nvPr>
        </p:nvSpPr>
        <p:spPr>
          <a:xfrm>
            <a:off x="859971" y="152068"/>
            <a:ext cx="6912429" cy="1992417"/>
          </a:xfrm>
        </p:spPr>
        <p:txBody>
          <a:bodyPr/>
          <a:lstStyle/>
          <a:p>
            <a:pPr algn="ctr">
              <a:buNone/>
            </a:pPr>
            <a:r>
              <a:rPr lang="en-US" sz="4400" dirty="0">
                <a:solidFill>
                  <a:schemeClr val="accent1">
                    <a:lumMod val="75000"/>
                  </a:schemeClr>
                </a:solidFill>
                <a:latin typeface="Gill Sans MT" panose="020B0502020104020203" pitchFamily="34" charset="0"/>
              </a:rPr>
              <a:t>Preceptor Orientation</a:t>
            </a:r>
            <a:br>
              <a:rPr lang="en-US" sz="4400" dirty="0">
                <a:solidFill>
                  <a:schemeClr val="accent1">
                    <a:lumMod val="75000"/>
                  </a:schemeClr>
                </a:solidFill>
                <a:latin typeface="Gill Sans MT" panose="020B0502020104020203" pitchFamily="34" charset="0"/>
              </a:rPr>
            </a:br>
            <a:r>
              <a:rPr lang="en-US" sz="4400" dirty="0">
                <a:solidFill>
                  <a:schemeClr val="accent1">
                    <a:lumMod val="75000"/>
                  </a:schemeClr>
                </a:solidFill>
                <a:latin typeface="Gill Sans MT" panose="020B0502020104020203" pitchFamily="34" charset="0"/>
              </a:rPr>
              <a:t>for Nursing Administration/</a:t>
            </a:r>
          </a:p>
          <a:p>
            <a:pPr algn="ctr">
              <a:buNone/>
            </a:pPr>
            <a:r>
              <a:rPr lang="en-US" sz="4400" dirty="0">
                <a:solidFill>
                  <a:schemeClr val="accent1">
                    <a:lumMod val="75000"/>
                  </a:schemeClr>
                </a:solidFill>
                <a:latin typeface="Gill Sans MT" panose="020B0502020104020203" pitchFamily="34" charset="0"/>
              </a:rPr>
              <a:t>Nursing and Healthcare Leadership</a:t>
            </a:r>
            <a:endParaRPr lang="en-US" altLang="en-US" sz="4400" b="1" dirty="0">
              <a:solidFill>
                <a:schemeClr val="accent1">
                  <a:lumMod val="75000"/>
                </a:schemeClr>
              </a:solidFill>
              <a:latin typeface="Gill Sans MT" panose="020B05020201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944562"/>
          </a:xfrm>
        </p:spPr>
        <p:txBody>
          <a:bodyPr/>
          <a:lstStyle/>
          <a:p>
            <a:r>
              <a:rPr lang="en-US" sz="4000" dirty="0">
                <a:solidFill>
                  <a:schemeClr val="accent1">
                    <a:lumMod val="75000"/>
                  </a:schemeClr>
                </a:solidFill>
                <a:latin typeface="Gill Sans MT" panose="020B0502020104020203" pitchFamily="34" charset="0"/>
              </a:rPr>
              <a:t>Faculty Responsibilities</a:t>
            </a:r>
            <a:endParaRPr lang="en-US" sz="4000" b="1" dirty="0">
              <a:solidFill>
                <a:schemeClr val="accent1">
                  <a:lumMod val="75000"/>
                </a:schemeClr>
              </a:solidFill>
              <a:latin typeface="Gill Sans MT" panose="020B0502020104020203" pitchFamily="34" charset="0"/>
            </a:endParaRPr>
          </a:p>
        </p:txBody>
      </p:sp>
      <p:sp>
        <p:nvSpPr>
          <p:cNvPr id="3" name="Content Placeholder 2"/>
          <p:cNvSpPr>
            <a:spLocks noGrp="1"/>
          </p:cNvSpPr>
          <p:nvPr>
            <p:ph sz="half" idx="4294967295"/>
          </p:nvPr>
        </p:nvSpPr>
        <p:spPr>
          <a:xfrm>
            <a:off x="0" y="1109663"/>
            <a:ext cx="8120063" cy="4754562"/>
          </a:xfrm>
        </p:spPr>
        <p:txBody>
          <a:bodyPr/>
          <a:lstStyle/>
          <a:p>
            <a:pPr marL="82550" indent="0">
              <a:buNone/>
            </a:pPr>
            <a:r>
              <a:rPr lang="en-US" sz="2800" dirty="0">
                <a:latin typeface="Gill Sans MT" panose="020B0502020104020203" pitchFamily="34" charset="0"/>
              </a:rPr>
              <a:t>1. 	Collaborate with preceptor and student on 	progress toward achievement of practicum 	objectives.</a:t>
            </a:r>
          </a:p>
          <a:p>
            <a:pPr marL="82550" indent="0">
              <a:buNone/>
            </a:pPr>
            <a:r>
              <a:rPr lang="en-US" sz="2800" dirty="0">
                <a:latin typeface="Gill Sans MT" panose="020B0502020104020203" pitchFamily="34" charset="0"/>
              </a:rPr>
              <a:t>2.	Collaborate with preceptor on 	appropriateness of 	practicum experiences.</a:t>
            </a:r>
          </a:p>
          <a:p>
            <a:pPr marL="82550" indent="0">
              <a:buNone/>
            </a:pPr>
            <a:r>
              <a:rPr lang="en-US" sz="2800" dirty="0">
                <a:latin typeface="Gill Sans MT" panose="020B0502020104020203" pitchFamily="34" charset="0"/>
              </a:rPr>
              <a:t>3.	Be available to preceptor and student for 	consultation related to practicum experiences.</a:t>
            </a:r>
          </a:p>
          <a:p>
            <a:pPr marL="82550" indent="0">
              <a:buNone/>
            </a:pPr>
            <a:r>
              <a:rPr lang="en-US" sz="2800" dirty="0">
                <a:latin typeface="Gill Sans MT" panose="020B0502020104020203" pitchFamily="34" charset="0"/>
              </a:rPr>
              <a:t>4.	Collaborate with preceptor and student on 	evaluation of practicum.</a:t>
            </a:r>
          </a:p>
          <a:p>
            <a:pPr marL="82550" indent="0">
              <a:buNone/>
            </a:pPr>
            <a:r>
              <a:rPr lang="en-US" sz="2800" dirty="0">
                <a:latin typeface="Gill Sans MT" panose="020B0502020104020203" pitchFamily="34" charset="0"/>
              </a:rPr>
              <a:t>5.	Provide feedback to preceptor about practicum</a:t>
            </a:r>
            <a:r>
              <a:rPr lang="en-US" dirty="0">
                <a:latin typeface="Gill Sans MT" panose="020B0502020104020203" pitchFamily="34" charset="0"/>
              </a:rPr>
              <a:t>.</a:t>
            </a:r>
          </a:p>
          <a:p>
            <a:pPr marL="0" indent="0">
              <a:buNone/>
            </a:pPr>
            <a:endParaRPr lang="en-US" dirty="0"/>
          </a:p>
          <a:p>
            <a:endParaRPr lang="en-US" dirty="0"/>
          </a:p>
        </p:txBody>
      </p:sp>
    </p:spTree>
    <p:extLst>
      <p:ext uri="{BB962C8B-B14F-4D97-AF65-F5344CB8AC3E}">
        <p14:creationId xmlns:p14="http://schemas.microsoft.com/office/powerpoint/2010/main" val="704482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23BE5-8CCE-43D4-A623-2F0C32E22EB3}"/>
              </a:ext>
            </a:extLst>
          </p:cNvPr>
          <p:cNvSpPr>
            <a:spLocks noGrp="1"/>
          </p:cNvSpPr>
          <p:nvPr>
            <p:ph type="title"/>
          </p:nvPr>
        </p:nvSpPr>
        <p:spPr/>
        <p:txBody>
          <a:bodyPr/>
          <a:lstStyle/>
          <a:p>
            <a:r>
              <a:rPr lang="en-US" dirty="0"/>
              <a:t>Clinical Placement Coordinator Responsibilities	</a:t>
            </a:r>
          </a:p>
        </p:txBody>
      </p:sp>
      <p:sp>
        <p:nvSpPr>
          <p:cNvPr id="3" name="Content Placeholder 2">
            <a:extLst>
              <a:ext uri="{FF2B5EF4-FFF2-40B4-BE49-F238E27FC236}">
                <a16:creationId xmlns:a16="http://schemas.microsoft.com/office/drawing/2014/main" id="{EB18BBAC-C589-4C89-BBC8-6E1A39A5D627}"/>
              </a:ext>
            </a:extLst>
          </p:cNvPr>
          <p:cNvSpPr>
            <a:spLocks noGrp="1"/>
          </p:cNvSpPr>
          <p:nvPr>
            <p:ph idx="1"/>
          </p:nvPr>
        </p:nvSpPr>
        <p:spPr>
          <a:xfrm>
            <a:off x="457200" y="2057399"/>
            <a:ext cx="8229600" cy="4525963"/>
          </a:xfrm>
        </p:spPr>
        <p:txBody>
          <a:bodyPr/>
          <a:lstStyle/>
          <a:p>
            <a:r>
              <a:rPr lang="en-US" sz="2400" dirty="0"/>
              <a:t>Review preceptor intent form for appropriateness of preceptor and clinical site</a:t>
            </a:r>
          </a:p>
          <a:p>
            <a:r>
              <a:rPr lang="en-US" sz="2400" dirty="0"/>
              <a:t>Assist student in choosing preceptor if they are having difficulty achieving this on their own</a:t>
            </a:r>
          </a:p>
          <a:p>
            <a:r>
              <a:rPr lang="en-US" sz="2400" dirty="0"/>
              <a:t>Provide preceptor verification of preceptor hours-per request</a:t>
            </a:r>
          </a:p>
          <a:p>
            <a:r>
              <a:rPr lang="en-US" sz="2400" dirty="0"/>
              <a:t>Preceptor login information for Project Concert (welcome email)</a:t>
            </a:r>
          </a:p>
          <a:p>
            <a:r>
              <a:rPr lang="en-US" sz="2400" dirty="0"/>
              <a:t>Clinical Health Requirements Clearance</a:t>
            </a:r>
          </a:p>
        </p:txBody>
      </p:sp>
    </p:spTree>
    <p:extLst>
      <p:ext uri="{BB962C8B-B14F-4D97-AF65-F5344CB8AC3E}">
        <p14:creationId xmlns:p14="http://schemas.microsoft.com/office/powerpoint/2010/main" val="408718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TextBox 6"/>
          <p:cNvSpPr txBox="1">
            <a:spLocks noChangeArrowheads="1"/>
          </p:cNvSpPr>
          <p:nvPr/>
        </p:nvSpPr>
        <p:spPr bwMode="auto">
          <a:xfrm>
            <a:off x="1203381" y="390076"/>
            <a:ext cx="689133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charset="0"/>
                <a:ea typeface="MS PGothic" pitchFamily="34" charset="-128"/>
              </a:defRPr>
            </a:lvl1pPr>
            <a:lvl2pPr marL="742950" indent="-285750">
              <a:spcBef>
                <a:spcPct val="20000"/>
              </a:spcBef>
              <a:buFont typeface="Arial" charset="0"/>
              <a:buChar char="–"/>
              <a:defRPr sz="2800">
                <a:solidFill>
                  <a:schemeClr val="tx1"/>
                </a:solidFill>
                <a:latin typeface="Arial" charset="0"/>
                <a:ea typeface="MS PGothic" pitchFamily="34" charset="-128"/>
              </a:defRPr>
            </a:lvl2pPr>
            <a:lvl3pPr marL="1143000" indent="-228600">
              <a:spcBef>
                <a:spcPct val="20000"/>
              </a:spcBef>
              <a:buFont typeface="Arial" charset="0"/>
              <a:buChar char="•"/>
              <a:defRPr sz="2400">
                <a:solidFill>
                  <a:schemeClr val="tx1"/>
                </a:solidFill>
                <a:latin typeface="Arial" charset="0"/>
                <a:ea typeface="MS PGothic" pitchFamily="34" charset="-128"/>
              </a:defRPr>
            </a:lvl3pPr>
            <a:lvl4pPr marL="1600200" indent="-228600">
              <a:spcBef>
                <a:spcPct val="20000"/>
              </a:spcBef>
              <a:buFont typeface="Arial" charset="0"/>
              <a:buChar char="–"/>
              <a:defRPr sz="2000">
                <a:solidFill>
                  <a:schemeClr val="tx1"/>
                </a:solidFill>
                <a:latin typeface="Arial" charset="0"/>
                <a:ea typeface="MS PGothic" pitchFamily="34" charset="-128"/>
              </a:defRPr>
            </a:lvl4pPr>
            <a:lvl5pPr marL="2057400" indent="-228600">
              <a:spcBef>
                <a:spcPct val="20000"/>
              </a:spcBef>
              <a:buFont typeface="Arial" charset="0"/>
              <a:buChar char="»"/>
              <a:defRPr sz="20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a:spcBef>
                <a:spcPct val="0"/>
              </a:spcBef>
              <a:buFontTx/>
              <a:buNone/>
            </a:pPr>
            <a:r>
              <a:rPr lang="en-US" altLang="en-US" sz="3800" b="1" dirty="0">
                <a:solidFill>
                  <a:srgbClr val="1F497D"/>
                </a:solidFill>
              </a:rPr>
              <a:t> </a:t>
            </a:r>
          </a:p>
        </p:txBody>
      </p:sp>
      <p:sp>
        <p:nvSpPr>
          <p:cNvPr id="2" name="Rectangle 1">
            <a:extLst>
              <a:ext uri="{FF2B5EF4-FFF2-40B4-BE49-F238E27FC236}">
                <a16:creationId xmlns:a16="http://schemas.microsoft.com/office/drawing/2014/main" id="{47BEF7F5-73FF-4CEA-8AED-497FEC6E0A11}"/>
              </a:ext>
            </a:extLst>
          </p:cNvPr>
          <p:cNvSpPr/>
          <p:nvPr/>
        </p:nvSpPr>
        <p:spPr>
          <a:xfrm>
            <a:off x="1715861" y="401353"/>
            <a:ext cx="5102679" cy="707886"/>
          </a:xfrm>
          <a:prstGeom prst="rect">
            <a:avLst/>
          </a:prstGeom>
        </p:spPr>
        <p:txBody>
          <a:bodyPr wrap="none">
            <a:spAutoFit/>
          </a:bodyPr>
          <a:lstStyle/>
          <a:p>
            <a:pPr algn="ctr"/>
            <a:r>
              <a:rPr lang="en-US" sz="4000" dirty="0">
                <a:solidFill>
                  <a:schemeClr val="accent1">
                    <a:lumMod val="75000"/>
                  </a:schemeClr>
                </a:solidFill>
                <a:latin typeface="Gill Sans MT" panose="020B0502020104020203" pitchFamily="34" charset="0"/>
              </a:rPr>
              <a:t>Student Responsibilities</a:t>
            </a:r>
          </a:p>
        </p:txBody>
      </p:sp>
      <p:sp>
        <p:nvSpPr>
          <p:cNvPr id="3" name="Rectangle 2">
            <a:extLst>
              <a:ext uri="{FF2B5EF4-FFF2-40B4-BE49-F238E27FC236}">
                <a16:creationId xmlns:a16="http://schemas.microsoft.com/office/drawing/2014/main" id="{6A7DB0C9-280D-4504-96B8-567022580822}"/>
              </a:ext>
            </a:extLst>
          </p:cNvPr>
          <p:cNvSpPr/>
          <p:nvPr/>
        </p:nvSpPr>
        <p:spPr>
          <a:xfrm>
            <a:off x="478971" y="1262742"/>
            <a:ext cx="7815943" cy="4832092"/>
          </a:xfrm>
          <a:prstGeom prst="rect">
            <a:avLst/>
          </a:prstGeom>
        </p:spPr>
        <p:txBody>
          <a:bodyPr wrap="square">
            <a:spAutoFit/>
          </a:bodyPr>
          <a:lstStyle/>
          <a:p>
            <a:pPr marL="82550" indent="0">
              <a:buNone/>
            </a:pPr>
            <a:r>
              <a:rPr lang="en-US" sz="2800" dirty="0">
                <a:latin typeface="Gill Sans MT" panose="020B0502020104020203" pitchFamily="34" charset="0"/>
              </a:rPr>
              <a:t>1.	Provide practicum schedule to preceptor and </a:t>
            </a:r>
            <a:br>
              <a:rPr lang="en-US" sz="2800" dirty="0">
                <a:latin typeface="Gill Sans MT" panose="020B0502020104020203" pitchFamily="34" charset="0"/>
              </a:rPr>
            </a:br>
            <a:r>
              <a:rPr lang="en-US" sz="2800" dirty="0">
                <a:latin typeface="Gill Sans MT" panose="020B0502020104020203" pitchFamily="34" charset="0"/>
              </a:rPr>
              <a:t>    other required agency personnel.</a:t>
            </a:r>
          </a:p>
          <a:p>
            <a:pPr marL="82550" indent="0">
              <a:buNone/>
            </a:pPr>
            <a:r>
              <a:rPr lang="en-US" sz="2800" dirty="0">
                <a:latin typeface="Gill Sans MT" panose="020B0502020104020203" pitchFamily="34" charset="0"/>
              </a:rPr>
              <a:t>2.	Notify appropriate persons (site and faculty) of </a:t>
            </a:r>
            <a:br>
              <a:rPr lang="en-US" sz="2800" dirty="0">
                <a:latin typeface="Gill Sans MT" panose="020B0502020104020203" pitchFamily="34" charset="0"/>
              </a:rPr>
            </a:br>
            <a:r>
              <a:rPr lang="en-US" sz="2800" dirty="0">
                <a:latin typeface="Gill Sans MT" panose="020B0502020104020203" pitchFamily="34" charset="0"/>
              </a:rPr>
              <a:t>    any change in practicum schedule.</a:t>
            </a:r>
          </a:p>
          <a:p>
            <a:pPr marL="82550" indent="0">
              <a:buNone/>
            </a:pPr>
            <a:r>
              <a:rPr lang="en-US" sz="2800" dirty="0">
                <a:latin typeface="Gill Sans MT" panose="020B0502020104020203" pitchFamily="34" charset="0"/>
              </a:rPr>
              <a:t>3.	Carry out activities designed to meet 	objectives 	outlined in objectives plan.</a:t>
            </a:r>
          </a:p>
          <a:p>
            <a:pPr marL="82550" indent="0">
              <a:buNone/>
            </a:pPr>
            <a:r>
              <a:rPr lang="en-US" sz="2800" dirty="0">
                <a:latin typeface="Gill Sans MT" panose="020B0502020104020203" pitchFamily="34" charset="0"/>
              </a:rPr>
              <a:t>4.	Follow guidelines of agency affiliation agreement  </a:t>
            </a:r>
            <a:br>
              <a:rPr lang="en-US" sz="2800" dirty="0">
                <a:latin typeface="Gill Sans MT" panose="020B0502020104020203" pitchFamily="34" charset="0"/>
              </a:rPr>
            </a:br>
            <a:r>
              <a:rPr lang="en-US" sz="2800" dirty="0">
                <a:latin typeface="Gill Sans MT" panose="020B0502020104020203" pitchFamily="34" charset="0"/>
              </a:rPr>
              <a:t>    during practicum.</a:t>
            </a:r>
          </a:p>
          <a:p>
            <a:pPr marL="82550" indent="0">
              <a:buNone/>
            </a:pPr>
            <a:r>
              <a:rPr lang="en-US" sz="2800" dirty="0">
                <a:latin typeface="Gill Sans MT" panose="020B0502020104020203" pitchFamily="34" charset="0"/>
              </a:rPr>
              <a:t>5.	Provide feedback to preceptor.</a:t>
            </a:r>
          </a:p>
          <a:p>
            <a:pPr marL="82550" indent="0">
              <a:buNone/>
            </a:pPr>
            <a:r>
              <a:rPr lang="en-US" sz="2800" dirty="0">
                <a:latin typeface="Gill Sans MT" panose="020B0502020104020203" pitchFamily="34" charset="0"/>
              </a:rPr>
              <a:t>6.	Arrange schedule of evaluation meetings 	with 	preceptor and faculty.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Arial"/>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a:solidFill>
                  <a:schemeClr val="tx2">
                    <a:satMod val="130000"/>
                  </a:schemeClr>
                </a:solidFill>
              </a:rPr>
              <a:t>Student Evaluation</a:t>
            </a:r>
            <a:endParaRPr lang="en-US" b="1" dirty="0">
              <a:solidFill>
                <a:schemeClr val="tx2"/>
              </a:solidFill>
            </a:endParaRPr>
          </a:p>
        </p:txBody>
      </p:sp>
      <p:pic>
        <p:nvPicPr>
          <p:cNvPr id="3" name="Picture 1" descr="C:\Documents and Settings\vanhook\Local Settings\Temporary Internet Files\Content.IE5\KGS3L6U7\MC900251265[1].wmf">
            <a:extLst>
              <a:ext uri="{FF2B5EF4-FFF2-40B4-BE49-F238E27FC236}">
                <a16:creationId xmlns:a16="http://schemas.microsoft.com/office/drawing/2014/main" id="{D9C0A403-2CAE-4DC8-801A-9647B01FA558}"/>
              </a:ext>
            </a:extLst>
          </p:cNvPr>
          <p:cNvPicPr>
            <a:picLocks noChangeAspect="1" noChangeArrowheads="1"/>
          </p:cNvPicPr>
          <p:nvPr/>
        </p:nvPicPr>
        <p:blipFill>
          <a:blip r:embed="rId2" cstate="print"/>
          <a:srcRect/>
          <a:stretch>
            <a:fillRect/>
          </a:stretch>
        </p:blipFill>
        <p:spPr bwMode="auto">
          <a:xfrm>
            <a:off x="4036920" y="4287837"/>
            <a:ext cx="1374959" cy="1350963"/>
          </a:xfrm>
          <a:prstGeom prst="rect">
            <a:avLst/>
          </a:prstGeom>
          <a:noFill/>
          <a:ln w="9525">
            <a:noFill/>
            <a:miter lim="800000"/>
            <a:headEnd/>
            <a:tailEnd/>
          </a:ln>
        </p:spPr>
      </p:pic>
      <p:sp>
        <p:nvSpPr>
          <p:cNvPr id="2" name="Rectangle 1">
            <a:extLst>
              <a:ext uri="{FF2B5EF4-FFF2-40B4-BE49-F238E27FC236}">
                <a16:creationId xmlns:a16="http://schemas.microsoft.com/office/drawing/2014/main" id="{FE7043F6-C8B4-43DD-84BC-1D8FB5DB9388}"/>
              </a:ext>
            </a:extLst>
          </p:cNvPr>
          <p:cNvSpPr/>
          <p:nvPr/>
        </p:nvSpPr>
        <p:spPr>
          <a:xfrm>
            <a:off x="702128" y="1570038"/>
            <a:ext cx="7739743" cy="2554545"/>
          </a:xfrm>
          <a:prstGeom prst="rect">
            <a:avLst/>
          </a:prstGeom>
        </p:spPr>
        <p:txBody>
          <a:bodyPr wrap="square">
            <a:spAutoFit/>
          </a:bodyPr>
          <a:lstStyle/>
          <a:p>
            <a:pPr marL="82550" indent="0" algn="ctr">
              <a:buNone/>
            </a:pPr>
            <a:r>
              <a:rPr lang="en-US" sz="3200" dirty="0">
                <a:latin typeface="Gill Sans MT" panose="020B0502020104020203" pitchFamily="34" charset="0"/>
              </a:rPr>
              <a:t>At the end of the precepted experience, the preceptor will complete the Preceptor Evaluation of Graduate Student Progress form on the following slide. The student will provide the form.</a:t>
            </a:r>
          </a:p>
        </p:txBody>
      </p:sp>
    </p:spTree>
    <p:extLst>
      <p:ext uri="{BB962C8B-B14F-4D97-AF65-F5344CB8AC3E}">
        <p14:creationId xmlns:p14="http://schemas.microsoft.com/office/powerpoint/2010/main" val="1502463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94DAC7-97B3-4432-AD49-384FD65BEF95}"/>
              </a:ext>
            </a:extLst>
          </p:cNvPr>
          <p:cNvSpPr/>
          <p:nvPr/>
        </p:nvSpPr>
        <p:spPr>
          <a:xfrm>
            <a:off x="337458" y="293245"/>
            <a:ext cx="7815942" cy="923330"/>
          </a:xfrm>
          <a:prstGeom prst="rect">
            <a:avLst/>
          </a:prstGeom>
        </p:spPr>
        <p:txBody>
          <a:bodyPr wrap="square">
            <a:spAutoFit/>
          </a:bodyPr>
          <a:lstStyle/>
          <a:p>
            <a:pPr algn="ctr"/>
            <a:r>
              <a:rPr lang="en-US" dirty="0"/>
              <a:t> </a:t>
            </a:r>
            <a:r>
              <a:rPr lang="en-US" dirty="0">
                <a:latin typeface="Gill Sans MT" panose="020B0502020104020203" pitchFamily="34" charset="0"/>
              </a:rPr>
              <a:t>ETSU CON Nursing Administration/Executive Leadership/</a:t>
            </a:r>
          </a:p>
          <a:p>
            <a:r>
              <a:rPr lang="en-US" dirty="0">
                <a:latin typeface="Gill Sans MT" panose="020B0502020104020203" pitchFamily="34" charset="0"/>
              </a:rPr>
              <a:t>                         Nursing and Healthcare Leadership Practicum</a:t>
            </a:r>
          </a:p>
          <a:p>
            <a:r>
              <a:rPr lang="en-US" dirty="0">
                <a:latin typeface="Gill Sans MT" panose="020B0502020104020203" pitchFamily="34" charset="0"/>
              </a:rPr>
              <a:t>                     Mid-Term and Final Clinical Evaluation by Preceptor</a:t>
            </a:r>
          </a:p>
        </p:txBody>
      </p:sp>
      <p:sp>
        <p:nvSpPr>
          <p:cNvPr id="4" name="Rectangle 1">
            <a:extLst>
              <a:ext uri="{FF2B5EF4-FFF2-40B4-BE49-F238E27FC236}">
                <a16:creationId xmlns:a16="http://schemas.microsoft.com/office/drawing/2014/main" id="{872464B9-A074-A07E-52EC-98A71DC30234}"/>
              </a:ext>
            </a:extLst>
          </p:cNvPr>
          <p:cNvSpPr>
            <a:spLocks noChangeArrowheads="1"/>
          </p:cNvSpPr>
          <p:nvPr/>
        </p:nvSpPr>
        <p:spPr bwMode="auto">
          <a:xfrm>
            <a:off x="1692275" y="1597967"/>
            <a:ext cx="227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en-US"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en-US" altLang="en-US" sz="4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D23266CE-EA8C-09E9-5BE1-F7CD07F04BFD}"/>
              </a:ext>
            </a:extLst>
          </p:cNvPr>
          <p:cNvGraphicFramePr>
            <a:graphicFrameLocks noGrp="1"/>
          </p:cNvGraphicFramePr>
          <p:nvPr>
            <p:extLst>
              <p:ext uri="{D42A27DB-BD31-4B8C-83A1-F6EECF244321}">
                <p14:modId xmlns:p14="http://schemas.microsoft.com/office/powerpoint/2010/main" val="3116772045"/>
              </p:ext>
            </p:extLst>
          </p:nvPr>
        </p:nvGraphicFramePr>
        <p:xfrm>
          <a:off x="506437" y="1216575"/>
          <a:ext cx="7371471" cy="5507788"/>
        </p:xfrm>
        <a:graphic>
          <a:graphicData uri="http://schemas.openxmlformats.org/drawingml/2006/table">
            <a:tbl>
              <a:tblPr firstRow="1" firstCol="1" bandRow="1">
                <a:tableStyleId>{5C22544A-7EE6-4342-B048-85BDC9FD1C3A}</a:tableStyleId>
              </a:tblPr>
              <a:tblGrid>
                <a:gridCol w="1884043">
                  <a:extLst>
                    <a:ext uri="{9D8B030D-6E8A-4147-A177-3AD203B41FA5}">
                      <a16:colId xmlns:a16="http://schemas.microsoft.com/office/drawing/2014/main" val="50977798"/>
                    </a:ext>
                  </a:extLst>
                </a:gridCol>
                <a:gridCol w="3464083">
                  <a:extLst>
                    <a:ext uri="{9D8B030D-6E8A-4147-A177-3AD203B41FA5}">
                      <a16:colId xmlns:a16="http://schemas.microsoft.com/office/drawing/2014/main" val="3429054765"/>
                    </a:ext>
                  </a:extLst>
                </a:gridCol>
                <a:gridCol w="415598">
                  <a:extLst>
                    <a:ext uri="{9D8B030D-6E8A-4147-A177-3AD203B41FA5}">
                      <a16:colId xmlns:a16="http://schemas.microsoft.com/office/drawing/2014/main" val="2586495466"/>
                    </a:ext>
                  </a:extLst>
                </a:gridCol>
                <a:gridCol w="415598">
                  <a:extLst>
                    <a:ext uri="{9D8B030D-6E8A-4147-A177-3AD203B41FA5}">
                      <a16:colId xmlns:a16="http://schemas.microsoft.com/office/drawing/2014/main" val="2892586723"/>
                    </a:ext>
                  </a:extLst>
                </a:gridCol>
                <a:gridCol w="416367">
                  <a:extLst>
                    <a:ext uri="{9D8B030D-6E8A-4147-A177-3AD203B41FA5}">
                      <a16:colId xmlns:a16="http://schemas.microsoft.com/office/drawing/2014/main" val="1376440202"/>
                    </a:ext>
                  </a:extLst>
                </a:gridCol>
                <a:gridCol w="415598">
                  <a:extLst>
                    <a:ext uri="{9D8B030D-6E8A-4147-A177-3AD203B41FA5}">
                      <a16:colId xmlns:a16="http://schemas.microsoft.com/office/drawing/2014/main" val="1086792648"/>
                    </a:ext>
                  </a:extLst>
                </a:gridCol>
                <a:gridCol w="360184">
                  <a:extLst>
                    <a:ext uri="{9D8B030D-6E8A-4147-A177-3AD203B41FA5}">
                      <a16:colId xmlns:a16="http://schemas.microsoft.com/office/drawing/2014/main" val="3078193560"/>
                    </a:ext>
                  </a:extLst>
                </a:gridCol>
              </a:tblGrid>
              <a:tr h="441027">
                <a:tc>
                  <a:txBody>
                    <a:bodyPr/>
                    <a:lstStyle/>
                    <a:p>
                      <a:pPr marL="18415" marR="0" indent="0">
                        <a:lnSpc>
                          <a:spcPct val="107000"/>
                        </a:lnSpc>
                        <a:spcBef>
                          <a:spcPts val="0"/>
                        </a:spcBef>
                        <a:spcAft>
                          <a:spcPts val="0"/>
                        </a:spcAft>
                      </a:pPr>
                      <a:r>
                        <a:rPr lang="en-US" sz="1100">
                          <a:effectLst/>
                        </a:rPr>
                        <a:t>Criteria for Evaluation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gn="ctr">
                        <a:lnSpc>
                          <a:spcPct val="107000"/>
                        </a:lnSpc>
                        <a:spcBef>
                          <a:spcPts val="0"/>
                        </a:spcBef>
                        <a:spcAft>
                          <a:spcPts val="0"/>
                        </a:spcAft>
                      </a:pPr>
                      <a:r>
                        <a:rPr lang="en-US" sz="1100">
                          <a:effectLst/>
                        </a:rPr>
                        <a:t>0=Unacceptable     7=Poor     8=Fair   9=Good     10=Excellent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39370" indent="0" algn="ctr">
                        <a:lnSpc>
                          <a:spcPct val="107000"/>
                        </a:lnSpc>
                        <a:spcBef>
                          <a:spcPts val="0"/>
                        </a:spcBef>
                        <a:spcAft>
                          <a:spcPts val="0"/>
                        </a:spcAft>
                      </a:pPr>
                      <a:r>
                        <a:rPr lang="en-US" sz="1100">
                          <a:effectLst/>
                        </a:rPr>
                        <a:t>0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39370" indent="0" algn="ctr">
                        <a:lnSpc>
                          <a:spcPct val="107000"/>
                        </a:lnSpc>
                        <a:spcBef>
                          <a:spcPts val="0"/>
                        </a:spcBef>
                        <a:spcAft>
                          <a:spcPts val="0"/>
                        </a:spcAft>
                      </a:pPr>
                      <a:r>
                        <a:rPr lang="en-US" sz="1100">
                          <a:effectLst/>
                        </a:rPr>
                        <a:t>7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40005" indent="0" algn="ctr">
                        <a:lnSpc>
                          <a:spcPct val="107000"/>
                        </a:lnSpc>
                        <a:spcBef>
                          <a:spcPts val="0"/>
                        </a:spcBef>
                        <a:spcAft>
                          <a:spcPts val="0"/>
                        </a:spcAft>
                      </a:pPr>
                      <a:r>
                        <a:rPr lang="en-US" sz="1100">
                          <a:effectLst/>
                        </a:rPr>
                        <a:t>8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39370" indent="0" algn="ctr">
                        <a:lnSpc>
                          <a:spcPct val="107000"/>
                        </a:lnSpc>
                        <a:spcBef>
                          <a:spcPts val="0"/>
                        </a:spcBef>
                        <a:spcAft>
                          <a:spcPts val="0"/>
                        </a:spcAft>
                      </a:pPr>
                      <a:r>
                        <a:rPr lang="en-US" sz="1100">
                          <a:effectLst/>
                        </a:rPr>
                        <a:t>9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3175" marR="0" indent="0">
                        <a:lnSpc>
                          <a:spcPct val="107000"/>
                        </a:lnSpc>
                        <a:spcBef>
                          <a:spcPts val="0"/>
                        </a:spcBef>
                        <a:spcAft>
                          <a:spcPts val="0"/>
                        </a:spcAft>
                      </a:pPr>
                      <a:r>
                        <a:rPr lang="en-US" sz="1100">
                          <a:effectLst/>
                        </a:rPr>
                        <a:t>10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3489797282"/>
                  </a:ext>
                </a:extLst>
              </a:tr>
              <a:tr h="441027">
                <a:tc gridSpan="2">
                  <a:txBody>
                    <a:bodyPr/>
                    <a:lstStyle/>
                    <a:p>
                      <a:pPr marL="0" marR="0" indent="0">
                        <a:lnSpc>
                          <a:spcPct val="107000"/>
                        </a:lnSpc>
                        <a:spcBef>
                          <a:spcPts val="0"/>
                        </a:spcBef>
                        <a:spcAft>
                          <a:spcPts val="0"/>
                        </a:spcAft>
                      </a:pPr>
                      <a:r>
                        <a:rPr lang="en-US" sz="1100">
                          <a:effectLst/>
                        </a:rPr>
                        <a:t>1. Builds trusting and collaborative relationships with staff, leaders, other disciplines and services.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hMerge="1">
                  <a:txBody>
                    <a:bodyPr/>
                    <a:lstStyle/>
                    <a:p>
                      <a:endParaRPr lang="en-US"/>
                    </a:p>
                  </a:txBody>
                  <a:tcPr/>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1723853692"/>
                  </a:ext>
                </a:extLst>
              </a:tr>
              <a:tr h="441027">
                <a:tc gridSpan="2">
                  <a:txBody>
                    <a:bodyPr/>
                    <a:lstStyle/>
                    <a:p>
                      <a:pPr marL="0" marR="0" indent="0">
                        <a:lnSpc>
                          <a:spcPct val="107000"/>
                        </a:lnSpc>
                        <a:spcBef>
                          <a:spcPts val="0"/>
                        </a:spcBef>
                        <a:spcAft>
                          <a:spcPts val="0"/>
                        </a:spcAft>
                      </a:pPr>
                      <a:r>
                        <a:rPr lang="en-US" sz="1100" dirty="0">
                          <a:effectLst/>
                        </a:rPr>
                        <a:t>2. Assesses current environment or situation and identify strengths, competencies, issues, and concerns. </a:t>
                      </a:r>
                      <a:endPar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hMerge="1">
                  <a:txBody>
                    <a:bodyPr/>
                    <a:lstStyle/>
                    <a:p>
                      <a:endParaRPr lang="en-US"/>
                    </a:p>
                  </a:txBody>
                  <a:tcPr/>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2167609415"/>
                  </a:ext>
                </a:extLst>
              </a:tr>
              <a:tr h="441027">
                <a:tc gridSpan="2">
                  <a:txBody>
                    <a:bodyPr/>
                    <a:lstStyle/>
                    <a:p>
                      <a:pPr marL="0" marR="0" indent="0">
                        <a:lnSpc>
                          <a:spcPct val="107000"/>
                        </a:lnSpc>
                        <a:spcBef>
                          <a:spcPts val="0"/>
                        </a:spcBef>
                        <a:spcAft>
                          <a:spcPts val="0"/>
                        </a:spcAft>
                      </a:pPr>
                      <a:r>
                        <a:rPr lang="en-US" sz="1100">
                          <a:effectLst/>
                        </a:rPr>
                        <a:t>3. Makes oral or written presentations in competent, clear, effective manner.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hMerge="1">
                  <a:txBody>
                    <a:bodyPr/>
                    <a:lstStyle/>
                    <a:p>
                      <a:endParaRPr lang="en-US"/>
                    </a:p>
                  </a:txBody>
                  <a:tcPr/>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2019882366"/>
                  </a:ext>
                </a:extLst>
              </a:tr>
              <a:tr h="215464">
                <a:tc gridSpan="2">
                  <a:txBody>
                    <a:bodyPr/>
                    <a:lstStyle/>
                    <a:p>
                      <a:pPr marL="0" marR="0" indent="0">
                        <a:lnSpc>
                          <a:spcPct val="107000"/>
                        </a:lnSpc>
                        <a:spcBef>
                          <a:spcPts val="0"/>
                        </a:spcBef>
                        <a:spcAft>
                          <a:spcPts val="0"/>
                        </a:spcAft>
                      </a:pPr>
                      <a:r>
                        <a:rPr lang="en-US" sz="1100">
                          <a:effectLst/>
                        </a:rPr>
                        <a:t>4. Engages staff and others in developing decision options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hMerge="1">
                  <a:txBody>
                    <a:bodyPr/>
                    <a:lstStyle/>
                    <a:p>
                      <a:endParaRPr lang="en-US"/>
                    </a:p>
                  </a:txBody>
                  <a:tcPr/>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3077200004"/>
                  </a:ext>
                </a:extLst>
              </a:tr>
              <a:tr h="666590">
                <a:tc gridSpan="2">
                  <a:txBody>
                    <a:bodyPr/>
                    <a:lstStyle/>
                    <a:p>
                      <a:pPr marL="0" marR="0" indent="0">
                        <a:lnSpc>
                          <a:spcPct val="107000"/>
                        </a:lnSpc>
                        <a:spcBef>
                          <a:spcPts val="0"/>
                        </a:spcBef>
                        <a:spcAft>
                          <a:spcPts val="0"/>
                        </a:spcAft>
                      </a:pPr>
                      <a:r>
                        <a:rPr lang="en-US" sz="1100">
                          <a:effectLst/>
                        </a:rPr>
                        <a:t>5. Demonstrates knowledge of current nursing and healthcare practice, delivery systems, and models and functions of patient care team members.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hMerge="1">
                  <a:txBody>
                    <a:bodyPr/>
                    <a:lstStyle/>
                    <a:p>
                      <a:endParaRPr lang="en-US"/>
                    </a:p>
                  </a:txBody>
                  <a:tcPr/>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1209756972"/>
                  </a:ext>
                </a:extLst>
              </a:tr>
              <a:tr h="441027">
                <a:tc gridSpan="2">
                  <a:txBody>
                    <a:bodyPr/>
                    <a:lstStyle/>
                    <a:p>
                      <a:pPr marL="0" marR="0" indent="0">
                        <a:lnSpc>
                          <a:spcPct val="107000"/>
                        </a:lnSpc>
                        <a:spcBef>
                          <a:spcPts val="0"/>
                        </a:spcBef>
                        <a:spcAft>
                          <a:spcPts val="0"/>
                        </a:spcAft>
                      </a:pPr>
                      <a:r>
                        <a:rPr lang="en-US" sz="1100">
                          <a:effectLst/>
                        </a:rPr>
                        <a:t>6. Presents a growth in knowledge of JC, CMS, HR, and other regulatory standards related to organization/facility.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hMerge="1">
                  <a:txBody>
                    <a:bodyPr/>
                    <a:lstStyle/>
                    <a:p>
                      <a:endParaRPr lang="en-US"/>
                    </a:p>
                  </a:txBody>
                  <a:tcPr/>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20296819"/>
                  </a:ext>
                </a:extLst>
              </a:tr>
              <a:tr h="441027">
                <a:tc gridSpan="2">
                  <a:txBody>
                    <a:bodyPr/>
                    <a:lstStyle/>
                    <a:p>
                      <a:pPr marL="0" marR="0" indent="0">
                        <a:lnSpc>
                          <a:spcPct val="107000"/>
                        </a:lnSpc>
                        <a:spcBef>
                          <a:spcPts val="0"/>
                        </a:spcBef>
                        <a:spcAft>
                          <a:spcPts val="0"/>
                        </a:spcAft>
                      </a:pPr>
                      <a:r>
                        <a:rPr lang="en-US" sz="1100">
                          <a:effectLst/>
                        </a:rPr>
                        <a:t>7. Demonstrates growth in understanding of organizational healthcare economics (technology, policy, strategy).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hMerge="1">
                  <a:txBody>
                    <a:bodyPr/>
                    <a:lstStyle/>
                    <a:p>
                      <a:endParaRPr lang="en-US"/>
                    </a:p>
                  </a:txBody>
                  <a:tcPr/>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1111712400"/>
                  </a:ext>
                </a:extLst>
              </a:tr>
              <a:tr h="666590">
                <a:tc gridSpan="2">
                  <a:txBody>
                    <a:bodyPr/>
                    <a:lstStyle/>
                    <a:p>
                      <a:pPr marL="0" marR="0" indent="0" algn="just">
                        <a:lnSpc>
                          <a:spcPct val="107000"/>
                        </a:lnSpc>
                        <a:spcBef>
                          <a:spcPts val="0"/>
                        </a:spcBef>
                        <a:spcAft>
                          <a:spcPts val="0"/>
                        </a:spcAft>
                      </a:pPr>
                      <a:r>
                        <a:rPr lang="en-US" sz="1100">
                          <a:effectLst/>
                        </a:rPr>
                        <a:t>8. Promotes systems thinking in patient and staff safety (policy, advocacy, scholarship, HR, employee education/training, monitoring of safety/quality initiatives).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hMerge="1">
                  <a:txBody>
                    <a:bodyPr/>
                    <a:lstStyle/>
                    <a:p>
                      <a:endParaRPr lang="en-US"/>
                    </a:p>
                  </a:txBody>
                  <a:tcPr/>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100430185"/>
                  </a:ext>
                </a:extLst>
              </a:tr>
              <a:tr h="441027">
                <a:tc gridSpan="2">
                  <a:txBody>
                    <a:bodyPr/>
                    <a:lstStyle/>
                    <a:p>
                      <a:pPr marL="0" marR="0" indent="0">
                        <a:lnSpc>
                          <a:spcPct val="107000"/>
                        </a:lnSpc>
                        <a:spcBef>
                          <a:spcPts val="0"/>
                        </a:spcBef>
                        <a:spcAft>
                          <a:spcPts val="0"/>
                        </a:spcAft>
                      </a:pPr>
                      <a:r>
                        <a:rPr lang="en-US" sz="1100">
                          <a:effectLst/>
                        </a:rPr>
                        <a:t>9. Articulates change theory into process or situational problem solving.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hMerge="1">
                  <a:txBody>
                    <a:bodyPr/>
                    <a:lstStyle/>
                    <a:p>
                      <a:endParaRPr lang="en-US"/>
                    </a:p>
                  </a:txBody>
                  <a:tcPr/>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3730472927"/>
                  </a:ext>
                </a:extLst>
              </a:tr>
              <a:tr h="441027">
                <a:tc gridSpan="2">
                  <a:txBody>
                    <a:bodyPr/>
                    <a:lstStyle/>
                    <a:p>
                      <a:pPr marL="0" marR="0" indent="0">
                        <a:lnSpc>
                          <a:spcPct val="107000"/>
                        </a:lnSpc>
                        <a:spcBef>
                          <a:spcPts val="0"/>
                        </a:spcBef>
                        <a:spcAft>
                          <a:spcPts val="0"/>
                        </a:spcAft>
                      </a:pPr>
                      <a:r>
                        <a:rPr lang="en-US" sz="1100">
                          <a:effectLst/>
                        </a:rPr>
                        <a:t>10. Demonstrates high level of personal, professional, and ethical accountability.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hMerge="1">
                  <a:txBody>
                    <a:bodyPr/>
                    <a:lstStyle/>
                    <a:p>
                      <a:endParaRPr lang="en-US"/>
                    </a:p>
                  </a:txBody>
                  <a:tcPr/>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3996662587"/>
                  </a:ext>
                </a:extLst>
              </a:tr>
              <a:tr h="215464">
                <a:tc gridSpan="2">
                  <a:txBody>
                    <a:bodyPr/>
                    <a:lstStyle/>
                    <a:p>
                      <a:pPr marL="0" marR="38735" indent="0" algn="r">
                        <a:lnSpc>
                          <a:spcPct val="107000"/>
                        </a:lnSpc>
                        <a:spcBef>
                          <a:spcPts val="0"/>
                        </a:spcBef>
                        <a:spcAft>
                          <a:spcPts val="0"/>
                        </a:spcAft>
                      </a:pPr>
                      <a:r>
                        <a:rPr lang="en-US" sz="1100">
                          <a:effectLst/>
                        </a:rPr>
                        <a:t>Total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hMerge="1">
                  <a:txBody>
                    <a:bodyPr/>
                    <a:lstStyle/>
                    <a:p>
                      <a:endParaRPr lang="en-US"/>
                    </a:p>
                  </a:txBody>
                  <a:tcPr/>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3622490850"/>
                  </a:ext>
                </a:extLst>
              </a:tr>
              <a:tr h="215464">
                <a:tc gridSpan="2">
                  <a:txBody>
                    <a:bodyPr/>
                    <a:lstStyle/>
                    <a:p>
                      <a:pPr marL="0" marR="40005" indent="0" algn="r">
                        <a:lnSpc>
                          <a:spcPct val="107000"/>
                        </a:lnSpc>
                        <a:spcBef>
                          <a:spcPts val="0"/>
                        </a:spcBef>
                        <a:spcAft>
                          <a:spcPts val="0"/>
                        </a:spcAft>
                      </a:pPr>
                      <a:r>
                        <a:rPr lang="en-US" sz="1100">
                          <a:effectLst/>
                        </a:rPr>
                        <a:t>Grade (Number total)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hMerge="1">
                  <a:txBody>
                    <a:bodyPr/>
                    <a:lstStyle/>
                    <a:p>
                      <a:endParaRPr lang="en-US"/>
                    </a:p>
                  </a:txBody>
                  <a:tcPr/>
                </a:tc>
                <a:tc>
                  <a:txBody>
                    <a:bodyPr/>
                    <a:lstStyle/>
                    <a:p>
                      <a:pPr marL="0" marR="0" indent="0">
                        <a:lnSpc>
                          <a:spcPct val="107000"/>
                        </a:lnSpc>
                        <a:spcBef>
                          <a:spcPts val="0"/>
                        </a:spcBef>
                        <a:spcAft>
                          <a:spcPts val="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80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80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800"/>
                        </a:spcAft>
                      </a:pPr>
                      <a:r>
                        <a:rPr lang="en-US" sz="1100">
                          <a:effectLst/>
                        </a:rPr>
                        <a:t> </a:t>
                      </a:r>
                      <a:endPar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tc>
                  <a:txBody>
                    <a:bodyPr/>
                    <a:lstStyle/>
                    <a:p>
                      <a:pPr marL="0" marR="0" indent="0">
                        <a:lnSpc>
                          <a:spcPct val="107000"/>
                        </a:lnSpc>
                        <a:spcBef>
                          <a:spcPts val="0"/>
                        </a:spcBef>
                        <a:spcAft>
                          <a:spcPts val="800"/>
                        </a:spcAft>
                      </a:pPr>
                      <a:r>
                        <a:rPr lang="en-US" sz="1100" dirty="0">
                          <a:effectLst/>
                        </a:rPr>
                        <a:t> </a:t>
                      </a:r>
                      <a:endPar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52" marR="28868" marT="4210" marB="0"/>
                </a:tc>
                <a:extLst>
                  <a:ext uri="{0D108BD9-81ED-4DB2-BD59-A6C34878D82A}">
                    <a16:rowId xmlns:a16="http://schemas.microsoft.com/office/drawing/2014/main" val="3314728016"/>
                  </a:ext>
                </a:extLst>
              </a:tr>
            </a:tbl>
          </a:graphicData>
        </a:graphic>
      </p:graphicFrame>
    </p:spTree>
    <p:extLst>
      <p:ext uri="{BB962C8B-B14F-4D97-AF65-F5344CB8AC3E}">
        <p14:creationId xmlns:p14="http://schemas.microsoft.com/office/powerpoint/2010/main" val="120067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37797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Arial"/>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endParaRPr lang="en-US" b="1" dirty="0">
              <a:solidFill>
                <a:schemeClr val="tx2"/>
              </a:solidFill>
            </a:endParaRPr>
          </a:p>
        </p:txBody>
      </p:sp>
      <p:sp>
        <p:nvSpPr>
          <p:cNvPr id="3" name="Rectangle 2">
            <a:extLst>
              <a:ext uri="{FF2B5EF4-FFF2-40B4-BE49-F238E27FC236}">
                <a16:creationId xmlns:a16="http://schemas.microsoft.com/office/drawing/2014/main" id="{093C125F-4749-4F7C-80E7-6011695403C8}"/>
              </a:ext>
            </a:extLst>
          </p:cNvPr>
          <p:cNvSpPr/>
          <p:nvPr/>
        </p:nvSpPr>
        <p:spPr>
          <a:xfrm>
            <a:off x="1955231" y="569646"/>
            <a:ext cx="4798108" cy="707886"/>
          </a:xfrm>
          <a:prstGeom prst="rect">
            <a:avLst/>
          </a:prstGeom>
        </p:spPr>
        <p:txBody>
          <a:bodyPr wrap="none">
            <a:spAutoFit/>
          </a:bodyPr>
          <a:lstStyle/>
          <a:p>
            <a:pPr algn="ctr"/>
            <a:r>
              <a:rPr lang="en-US" sz="4000" dirty="0">
                <a:solidFill>
                  <a:schemeClr val="tx2">
                    <a:satMod val="130000"/>
                  </a:schemeClr>
                </a:solidFill>
                <a:latin typeface="Gill Sans MT" panose="020B0502020104020203" pitchFamily="34" charset="0"/>
              </a:rPr>
              <a:t>Faculty Collaboration </a:t>
            </a:r>
            <a:endParaRPr lang="en-US" sz="4000" dirty="0">
              <a:latin typeface="Gill Sans MT" panose="020B0502020104020203" pitchFamily="34" charset="0"/>
            </a:endParaRPr>
          </a:p>
        </p:txBody>
      </p:sp>
      <p:sp>
        <p:nvSpPr>
          <p:cNvPr id="5" name="Rectangle 4">
            <a:extLst>
              <a:ext uri="{FF2B5EF4-FFF2-40B4-BE49-F238E27FC236}">
                <a16:creationId xmlns:a16="http://schemas.microsoft.com/office/drawing/2014/main" id="{E536A50D-36CC-4389-B683-A82133F9590A}"/>
              </a:ext>
            </a:extLst>
          </p:cNvPr>
          <p:cNvSpPr/>
          <p:nvPr/>
        </p:nvSpPr>
        <p:spPr>
          <a:xfrm>
            <a:off x="288470" y="1520973"/>
            <a:ext cx="8131629" cy="3539430"/>
          </a:xfrm>
          <a:prstGeom prst="rect">
            <a:avLst/>
          </a:prstGeom>
        </p:spPr>
        <p:txBody>
          <a:bodyPr wrap="square">
            <a:spAutoFit/>
          </a:bodyPr>
          <a:lstStyle/>
          <a:p>
            <a:pPr marL="457200" indent="-457200">
              <a:buClr>
                <a:srgbClr val="0070C0"/>
              </a:buClr>
              <a:buSzPct val="125000"/>
              <a:buFont typeface="Arial" panose="020B0604020202020204" pitchFamily="34" charset="0"/>
              <a:buChar char="•"/>
            </a:pPr>
            <a:r>
              <a:rPr lang="en-US" sz="2800" dirty="0">
                <a:latin typeface="Gill Sans MT" panose="020B0502020104020203" pitchFamily="34" charset="0"/>
              </a:rPr>
              <a:t>Near the end of the practicum experience the student will set up an evaluation meeting or conference call with the preceptor, faculty, and student</a:t>
            </a:r>
          </a:p>
          <a:p>
            <a:pPr marL="457200" indent="-457200">
              <a:buClr>
                <a:srgbClr val="0070C0"/>
              </a:buClr>
              <a:buSzPct val="125000"/>
              <a:buFont typeface="Arial" panose="020B0604020202020204" pitchFamily="34" charset="0"/>
              <a:buChar char="•"/>
            </a:pPr>
            <a:r>
              <a:rPr lang="en-US" sz="2800" dirty="0">
                <a:latin typeface="Gill Sans MT" panose="020B0502020104020203" pitchFamily="34" charset="0"/>
              </a:rPr>
              <a:t>Prior to this meeting, the preceptor must complete the Evaluation form</a:t>
            </a:r>
          </a:p>
          <a:p>
            <a:pPr marL="457200" indent="-457200">
              <a:buClr>
                <a:srgbClr val="0070C0"/>
              </a:buClr>
              <a:buSzPct val="125000"/>
              <a:buFont typeface="Arial" panose="020B0604020202020204" pitchFamily="34" charset="0"/>
              <a:buChar char="•"/>
            </a:pPr>
            <a:r>
              <a:rPr lang="en-US" sz="2800" dirty="0">
                <a:latin typeface="Gill Sans MT" panose="020B0502020104020203" pitchFamily="34" charset="0"/>
              </a:rPr>
              <a:t>The preceptor’s evaluation will be discussed with the student at this meeting </a:t>
            </a:r>
          </a:p>
        </p:txBody>
      </p:sp>
    </p:spTree>
    <p:extLst>
      <p:ext uri="{BB962C8B-B14F-4D97-AF65-F5344CB8AC3E}">
        <p14:creationId xmlns:p14="http://schemas.microsoft.com/office/powerpoint/2010/main" val="207411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sz="4000" b="1" dirty="0">
                <a:solidFill>
                  <a:schemeClr val="tx2"/>
                </a:solidFill>
                <a:latin typeface="Gill Sans MT" panose="020B0502020104020203" pitchFamily="34" charset="0"/>
              </a:rPr>
              <a:t>Questions?</a:t>
            </a:r>
          </a:p>
        </p:txBody>
      </p:sp>
      <p:sp>
        <p:nvSpPr>
          <p:cNvPr id="4" name="Rectangle 3">
            <a:extLst>
              <a:ext uri="{FF2B5EF4-FFF2-40B4-BE49-F238E27FC236}">
                <a16:creationId xmlns:a16="http://schemas.microsoft.com/office/drawing/2014/main" id="{48D7ECE3-3CB7-4FF9-A03C-E0CDAF23D4D3}"/>
              </a:ext>
            </a:extLst>
          </p:cNvPr>
          <p:cNvSpPr/>
          <p:nvPr/>
        </p:nvSpPr>
        <p:spPr>
          <a:xfrm>
            <a:off x="653143" y="1545771"/>
            <a:ext cx="7369628" cy="1200329"/>
          </a:xfrm>
          <a:prstGeom prst="rect">
            <a:avLst/>
          </a:prstGeom>
        </p:spPr>
        <p:txBody>
          <a:bodyPr wrap="square">
            <a:spAutoFit/>
          </a:bodyPr>
          <a:lstStyle/>
          <a:p>
            <a:pPr marL="82550" indent="0" algn="ctr">
              <a:buNone/>
            </a:pPr>
            <a:r>
              <a:rPr lang="en-US" sz="3600" dirty="0">
                <a:latin typeface="Gill Sans MT" panose="020B0502020104020203" pitchFamily="34" charset="0"/>
              </a:rPr>
              <a:t>If you have any questions or concerns, please contact the course faculty</a:t>
            </a:r>
          </a:p>
        </p:txBody>
      </p:sp>
      <p:pic>
        <p:nvPicPr>
          <p:cNvPr id="5" name="Picture 1" descr="C:\Documents and Settings\vanhook\Local Settings\Temporary Internet Files\Content.IE5\EM5Z0B99\MC900078622[1].wmf">
            <a:extLst>
              <a:ext uri="{FF2B5EF4-FFF2-40B4-BE49-F238E27FC236}">
                <a16:creationId xmlns:a16="http://schemas.microsoft.com/office/drawing/2014/main" id="{22375127-FB9D-4D43-994F-A7B94C3C65C0}"/>
              </a:ext>
            </a:extLst>
          </p:cNvPr>
          <p:cNvPicPr>
            <a:picLocks noChangeAspect="1" noChangeArrowheads="1"/>
          </p:cNvPicPr>
          <p:nvPr/>
        </p:nvPicPr>
        <p:blipFill>
          <a:blip r:embed="rId2" cstate="print"/>
          <a:srcRect/>
          <a:stretch>
            <a:fillRect/>
          </a:stretch>
        </p:blipFill>
        <p:spPr bwMode="auto">
          <a:xfrm>
            <a:off x="4495800" y="3428230"/>
            <a:ext cx="1123719" cy="2711313"/>
          </a:xfrm>
          <a:prstGeom prst="rect">
            <a:avLst/>
          </a:prstGeom>
          <a:noFill/>
          <a:ln w="9525">
            <a:noFill/>
            <a:miter lim="800000"/>
            <a:headEnd/>
            <a:tailEnd/>
          </a:ln>
        </p:spPr>
      </p:pic>
    </p:spTree>
    <p:extLst>
      <p:ext uri="{BB962C8B-B14F-4D97-AF65-F5344CB8AC3E}">
        <p14:creationId xmlns:p14="http://schemas.microsoft.com/office/powerpoint/2010/main" val="42178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22919-FFBD-4E64-BFCE-476CC8D7D6FC}"/>
              </a:ext>
            </a:extLst>
          </p:cNvPr>
          <p:cNvSpPr/>
          <p:nvPr/>
        </p:nvSpPr>
        <p:spPr>
          <a:xfrm>
            <a:off x="457201" y="1179064"/>
            <a:ext cx="7358742" cy="1077218"/>
          </a:xfrm>
          <a:prstGeom prst="rect">
            <a:avLst/>
          </a:prstGeom>
        </p:spPr>
        <p:txBody>
          <a:bodyPr wrap="square">
            <a:spAutoFit/>
          </a:bodyPr>
          <a:lstStyle/>
          <a:p>
            <a:pPr marL="82550" indent="0" algn="ctr">
              <a:buNone/>
            </a:pPr>
            <a:r>
              <a:rPr lang="en-US" sz="3200" dirty="0">
                <a:latin typeface="Gill Sans MT" panose="020B0502020104020203" pitchFamily="34" charset="0"/>
              </a:rPr>
              <a:t>Thank you for taking the time to enhance student learning!</a:t>
            </a:r>
          </a:p>
        </p:txBody>
      </p:sp>
      <p:pic>
        <p:nvPicPr>
          <p:cNvPr id="3" name="Picture 2">
            <a:extLst>
              <a:ext uri="{FF2B5EF4-FFF2-40B4-BE49-F238E27FC236}">
                <a16:creationId xmlns:a16="http://schemas.microsoft.com/office/drawing/2014/main" id="{A79059DB-B0C4-416A-BAD8-41F9C3F6C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572" y="3040187"/>
            <a:ext cx="2286000" cy="263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85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1" descr="C:\Documents and Settings\vanhook\Local Settings\Temporary Internet Files\Content.IE5\RUMHSL72\MC900105218[1].wmf">
            <a:extLst>
              <a:ext uri="{FF2B5EF4-FFF2-40B4-BE49-F238E27FC236}">
                <a16:creationId xmlns:a16="http://schemas.microsoft.com/office/drawing/2014/main" id="{50D6731C-FFC0-4CE7-AC50-E05D9A3CE4A1}"/>
              </a:ext>
            </a:extLst>
          </p:cNvPr>
          <p:cNvPicPr>
            <a:picLocks noChangeAspect="1" noChangeArrowheads="1"/>
          </p:cNvPicPr>
          <p:nvPr/>
        </p:nvPicPr>
        <p:blipFill>
          <a:blip r:embed="rId3" cstate="print"/>
          <a:srcRect/>
          <a:stretch>
            <a:fillRect/>
          </a:stretch>
        </p:blipFill>
        <p:spPr bwMode="auto">
          <a:xfrm>
            <a:off x="4114800" y="307543"/>
            <a:ext cx="1587500" cy="1831975"/>
          </a:xfrm>
          <a:prstGeom prst="rect">
            <a:avLst/>
          </a:prstGeom>
          <a:noFill/>
          <a:ln w="9525">
            <a:noFill/>
            <a:miter lim="800000"/>
            <a:headEnd/>
            <a:tailEnd/>
          </a:ln>
        </p:spPr>
      </p:pic>
      <p:sp>
        <p:nvSpPr>
          <p:cNvPr id="6" name="Rectangle 5">
            <a:extLst>
              <a:ext uri="{FF2B5EF4-FFF2-40B4-BE49-F238E27FC236}">
                <a16:creationId xmlns:a16="http://schemas.microsoft.com/office/drawing/2014/main" id="{3F70110E-B45F-40F8-B5C8-ACFD0071F190}"/>
              </a:ext>
            </a:extLst>
          </p:cNvPr>
          <p:cNvSpPr/>
          <p:nvPr/>
        </p:nvSpPr>
        <p:spPr>
          <a:xfrm>
            <a:off x="587827" y="2286000"/>
            <a:ext cx="7358743" cy="3785652"/>
          </a:xfrm>
          <a:prstGeom prst="rect">
            <a:avLst/>
          </a:prstGeom>
        </p:spPr>
        <p:txBody>
          <a:bodyPr wrap="square">
            <a:spAutoFit/>
          </a:bodyPr>
          <a:lstStyle/>
          <a:p>
            <a:pPr marL="342900" indent="-342900">
              <a:buClr>
                <a:schemeClr val="tx2">
                  <a:lumMod val="60000"/>
                  <a:lumOff val="40000"/>
                </a:schemeClr>
              </a:buClr>
              <a:buSzPct val="125000"/>
              <a:buFont typeface="Arial" panose="020B0604020202020204" pitchFamily="34" charset="0"/>
              <a:buChar char="•"/>
            </a:pPr>
            <a:r>
              <a:rPr lang="en-US" sz="2400" dirty="0">
                <a:latin typeface="Gill Sans MT" panose="020B0502020104020203" pitchFamily="34" charset="0"/>
              </a:rPr>
              <a:t>We appreciate your agreement to precept our nursing administration (MSN), and Nursing and Healthcare Leadership (DNP) students</a:t>
            </a:r>
          </a:p>
          <a:p>
            <a:pPr marL="342900" indent="-342900">
              <a:buClr>
                <a:schemeClr val="tx2">
                  <a:lumMod val="60000"/>
                  <a:lumOff val="40000"/>
                </a:schemeClr>
              </a:buClr>
              <a:buSzPct val="125000"/>
              <a:buFont typeface="Arial" panose="020B0604020202020204" pitchFamily="34" charset="0"/>
              <a:buChar char="•"/>
            </a:pPr>
            <a:r>
              <a:rPr lang="en-US" sz="2400" dirty="0">
                <a:latin typeface="Gill Sans MT" panose="020B0502020104020203" pitchFamily="34" charset="0"/>
              </a:rPr>
              <a:t>Collaboration and leadership are important to the student learning experience</a:t>
            </a:r>
          </a:p>
          <a:p>
            <a:pPr marL="342900" indent="-342900">
              <a:buClr>
                <a:schemeClr val="tx2">
                  <a:lumMod val="60000"/>
                  <a:lumOff val="40000"/>
                </a:schemeClr>
              </a:buClr>
              <a:buSzPct val="125000"/>
              <a:buFont typeface="Arial" panose="020B0604020202020204" pitchFamily="34" charset="0"/>
              <a:buChar char="•"/>
            </a:pPr>
            <a:r>
              <a:rPr lang="en-US" sz="2400" dirty="0">
                <a:latin typeface="Gill Sans MT" panose="020B0502020104020203" pitchFamily="34" charset="0"/>
              </a:rPr>
              <a:t>Please complete the Power Point Presentation</a:t>
            </a:r>
          </a:p>
          <a:p>
            <a:pPr marL="342900" indent="-342900">
              <a:buClr>
                <a:schemeClr val="tx2">
                  <a:lumMod val="60000"/>
                  <a:lumOff val="40000"/>
                </a:schemeClr>
              </a:buClr>
              <a:buSzPct val="125000"/>
              <a:buFont typeface="Arial" panose="020B0604020202020204" pitchFamily="34" charset="0"/>
              <a:buChar char="•"/>
            </a:pPr>
            <a:r>
              <a:rPr lang="en-US" sz="2400" dirty="0">
                <a:latin typeface="Gill Sans MT" panose="020B0502020104020203" pitchFamily="34" charset="0"/>
              </a:rPr>
              <a:t>Sign the Preceptor Signature Form at the end of this presentation and the Preceptor Profile from the student.</a:t>
            </a:r>
          </a:p>
          <a:p>
            <a:pPr marL="342900" indent="-342900">
              <a:buClr>
                <a:schemeClr val="tx2">
                  <a:lumMod val="60000"/>
                  <a:lumOff val="40000"/>
                </a:schemeClr>
              </a:buClr>
              <a:buSzPct val="125000"/>
              <a:buFont typeface="Arial" panose="020B0604020202020204" pitchFamily="34" charset="0"/>
              <a:buChar char="•"/>
            </a:pPr>
            <a:r>
              <a:rPr lang="en-US" sz="2400" dirty="0">
                <a:latin typeface="Gill Sans MT" panose="020B0502020104020203" pitchFamily="34" charset="0"/>
              </a:rPr>
              <a:t>Return forms to student or faculty</a:t>
            </a:r>
          </a:p>
        </p:txBody>
      </p:sp>
    </p:spTree>
    <p:extLst>
      <p:ext uri="{BB962C8B-B14F-4D97-AF65-F5344CB8AC3E}">
        <p14:creationId xmlns:p14="http://schemas.microsoft.com/office/powerpoint/2010/main" val="193954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D1DEFD-76CD-43F9-A5FB-E724B6C71D00}"/>
              </a:ext>
            </a:extLst>
          </p:cNvPr>
          <p:cNvSpPr/>
          <p:nvPr/>
        </p:nvSpPr>
        <p:spPr>
          <a:xfrm>
            <a:off x="2045634" y="185448"/>
            <a:ext cx="5052730" cy="769441"/>
          </a:xfrm>
          <a:prstGeom prst="rect">
            <a:avLst/>
          </a:prstGeom>
        </p:spPr>
        <p:txBody>
          <a:bodyPr wrap="none">
            <a:spAutoFit/>
          </a:bodyPr>
          <a:lstStyle/>
          <a:p>
            <a:pPr algn="ctr"/>
            <a:r>
              <a:rPr lang="en-US" sz="4400" dirty="0">
                <a:solidFill>
                  <a:schemeClr val="accent1">
                    <a:lumMod val="75000"/>
                  </a:schemeClr>
                </a:solidFill>
                <a:latin typeface="Gill Sans MT" panose="020B0502020104020203" pitchFamily="34" charset="0"/>
              </a:rPr>
              <a:t>Preceptor</a:t>
            </a:r>
            <a:r>
              <a:rPr lang="en-US" sz="4000" dirty="0">
                <a:solidFill>
                  <a:schemeClr val="accent1">
                    <a:lumMod val="75000"/>
                  </a:schemeClr>
                </a:solidFill>
                <a:latin typeface="Gill Sans MT" panose="020B0502020104020203" pitchFamily="34" charset="0"/>
              </a:rPr>
              <a:t> Information</a:t>
            </a:r>
          </a:p>
        </p:txBody>
      </p:sp>
      <p:sp>
        <p:nvSpPr>
          <p:cNvPr id="3" name="Rectangle 2">
            <a:extLst>
              <a:ext uri="{FF2B5EF4-FFF2-40B4-BE49-F238E27FC236}">
                <a16:creationId xmlns:a16="http://schemas.microsoft.com/office/drawing/2014/main" id="{C4BDD175-594A-4454-A95D-20360CB0D437}"/>
              </a:ext>
            </a:extLst>
          </p:cNvPr>
          <p:cNvSpPr/>
          <p:nvPr/>
        </p:nvSpPr>
        <p:spPr>
          <a:xfrm>
            <a:off x="108858" y="1045029"/>
            <a:ext cx="7946572" cy="4539341"/>
          </a:xfrm>
          <a:prstGeom prst="rect">
            <a:avLst/>
          </a:prstGeom>
        </p:spPr>
        <p:txBody>
          <a:bodyPr wrap="square">
            <a:spAutoFit/>
          </a:bodyPr>
          <a:lstStyle/>
          <a:p>
            <a:pPr marL="342900" indent="-342900">
              <a:buClr>
                <a:schemeClr val="tx2">
                  <a:lumMod val="60000"/>
                  <a:lumOff val="40000"/>
                </a:schemeClr>
              </a:buClr>
              <a:buSzPct val="125000"/>
              <a:buFont typeface="Arial" panose="020B0604020202020204" pitchFamily="34" charset="0"/>
              <a:buChar char="•"/>
            </a:pPr>
            <a:r>
              <a:rPr lang="en-US" sz="2400" dirty="0"/>
              <a:t>Who is a preceptor for our program?</a:t>
            </a:r>
          </a:p>
          <a:p>
            <a:pPr marL="800100" lvl="1" indent="-342900">
              <a:buClr>
                <a:schemeClr val="tx2">
                  <a:lumMod val="60000"/>
                  <a:lumOff val="40000"/>
                </a:schemeClr>
              </a:buClr>
              <a:buSzPct val="80000"/>
              <a:buFont typeface="Courier New" panose="02070309020205020404" pitchFamily="49" charset="0"/>
              <a:buChar char="o"/>
            </a:pPr>
            <a:r>
              <a:rPr lang="en-US" sz="2400" dirty="0"/>
              <a:t>A registered nurse administrator in a healthcare setting (approved by faculty)</a:t>
            </a:r>
          </a:p>
          <a:p>
            <a:pPr marL="1257300" lvl="2" indent="-342900">
              <a:buClr>
                <a:srgbClr val="EACA47"/>
              </a:buClr>
              <a:buSzPct val="100000"/>
              <a:buFont typeface="Arial" panose="020B0604020202020204" pitchFamily="34" charset="0"/>
              <a:buChar char="•"/>
            </a:pPr>
            <a:r>
              <a:rPr lang="en-US" sz="2400" dirty="0"/>
              <a:t>Master’s degree or doctoral prepared</a:t>
            </a:r>
          </a:p>
          <a:p>
            <a:pPr marL="1257300" lvl="2" indent="-342900">
              <a:buClr>
                <a:srgbClr val="EACA47"/>
              </a:buClr>
              <a:buSzPct val="100000"/>
              <a:buFont typeface="Arial" panose="020B0604020202020204" pitchFamily="34" charset="0"/>
              <a:buChar char="•"/>
            </a:pPr>
            <a:r>
              <a:rPr lang="en-US" sz="2400" dirty="0"/>
              <a:t>It is preferred that the preceptor be at the next level of administration appropriate for the student’s career goals</a:t>
            </a:r>
          </a:p>
          <a:p>
            <a:pPr marL="1257300" lvl="2" indent="-342900">
              <a:buClr>
                <a:srgbClr val="EACA47"/>
              </a:buClr>
              <a:buSzPct val="100000"/>
              <a:buFont typeface="Arial" panose="020B0604020202020204" pitchFamily="34" charset="0"/>
              <a:buChar char="•"/>
            </a:pPr>
            <a:r>
              <a:rPr lang="en-US" sz="2400" dirty="0"/>
              <a:t>May not be the student’s supervisor, nor in the supervisor’s direct line of authority</a:t>
            </a:r>
          </a:p>
          <a:p>
            <a:pPr marL="1257300" lvl="2" indent="-342900">
              <a:buClr>
                <a:srgbClr val="EACA47"/>
              </a:buClr>
              <a:buSzPct val="100000"/>
              <a:buFont typeface="Arial" panose="020B0604020202020204" pitchFamily="34" charset="0"/>
              <a:buChar char="•"/>
            </a:pPr>
            <a:r>
              <a:rPr lang="en-US" sz="2400" dirty="0"/>
              <a:t>May or may not be at the student’s facility</a:t>
            </a:r>
          </a:p>
          <a:p>
            <a:pPr marL="1257300" lvl="2" indent="-342900">
              <a:buClr>
                <a:srgbClr val="EACA47"/>
              </a:buClr>
              <a:buSzPct val="100000"/>
              <a:buFont typeface="Arial" panose="020B0604020202020204" pitchFamily="34" charset="0"/>
              <a:buChar char="•"/>
            </a:pPr>
            <a:r>
              <a:rPr lang="en-US" sz="2400" dirty="0"/>
              <a:t>Willingness to provide guidance for student activities</a:t>
            </a:r>
          </a:p>
        </p:txBody>
      </p:sp>
    </p:spTree>
    <p:extLst>
      <p:ext uri="{BB962C8B-B14F-4D97-AF65-F5344CB8AC3E}">
        <p14:creationId xmlns:p14="http://schemas.microsoft.com/office/powerpoint/2010/main" val="9543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1462D-F534-479D-9243-326346B77C07}"/>
              </a:ext>
            </a:extLst>
          </p:cNvPr>
          <p:cNvSpPr>
            <a:spLocks noGrp="1"/>
          </p:cNvSpPr>
          <p:nvPr>
            <p:ph type="title" idx="4294967295"/>
          </p:nvPr>
        </p:nvSpPr>
        <p:spPr>
          <a:xfrm>
            <a:off x="0" y="274638"/>
            <a:ext cx="8229600" cy="1143000"/>
          </a:xfrm>
          <a:effectLst/>
        </p:spPr>
        <p:txBody>
          <a:bodyPr/>
          <a:lstStyle/>
          <a:p>
            <a:r>
              <a:rPr lang="en-US" dirty="0">
                <a:solidFill>
                  <a:schemeClr val="accent1">
                    <a:lumMod val="75000"/>
                  </a:schemeClr>
                </a:solidFill>
                <a:latin typeface="Gill Sans MT" panose="020B0502020104020203" pitchFamily="34" charset="0"/>
              </a:rPr>
              <a:t>Facility Restrictions</a:t>
            </a:r>
          </a:p>
        </p:txBody>
      </p:sp>
      <p:sp>
        <p:nvSpPr>
          <p:cNvPr id="4" name="Content Placeholder 3">
            <a:extLst>
              <a:ext uri="{FF2B5EF4-FFF2-40B4-BE49-F238E27FC236}">
                <a16:creationId xmlns:a16="http://schemas.microsoft.com/office/drawing/2014/main" id="{BB61C8D9-9A87-4D1E-83A3-1643B957D3BA}"/>
              </a:ext>
            </a:extLst>
          </p:cNvPr>
          <p:cNvSpPr>
            <a:spLocks noGrp="1"/>
          </p:cNvSpPr>
          <p:nvPr>
            <p:ph idx="4294967295"/>
          </p:nvPr>
        </p:nvSpPr>
        <p:spPr>
          <a:xfrm>
            <a:off x="533401" y="1643744"/>
            <a:ext cx="7522028" cy="4049485"/>
          </a:xfrm>
        </p:spPr>
        <p:txBody>
          <a:bodyPr/>
          <a:lstStyle/>
          <a:p>
            <a:pPr>
              <a:buClr>
                <a:srgbClr val="0070C0"/>
              </a:buClr>
              <a:buSzPct val="125000"/>
            </a:pPr>
            <a:r>
              <a:rPr lang="en-US" dirty="0">
                <a:latin typeface="Gill Sans MT" panose="020B0502020104020203" pitchFamily="34" charset="0"/>
              </a:rPr>
              <a:t>Valid clinical site affiliation agreement with East Tennessee State University, College of Nursing or Tennessee Tech University, School of Nursing (for those in ETSU-TTU Joint DNP program)</a:t>
            </a:r>
          </a:p>
          <a:p>
            <a:pPr>
              <a:buClr>
                <a:srgbClr val="0070C0"/>
              </a:buClr>
              <a:buSzPct val="125000"/>
            </a:pPr>
            <a:r>
              <a:rPr lang="en-US" dirty="0">
                <a:latin typeface="Gill Sans MT" panose="020B0502020104020203" pitchFamily="34" charset="0"/>
              </a:rPr>
              <a:t>Clinical sites must be approved through Project Concert and by faculty</a:t>
            </a:r>
          </a:p>
          <a:p>
            <a:endParaRPr lang="en-US" dirty="0"/>
          </a:p>
        </p:txBody>
      </p:sp>
    </p:spTree>
    <p:extLst>
      <p:ext uri="{BB962C8B-B14F-4D97-AF65-F5344CB8AC3E}">
        <p14:creationId xmlns:p14="http://schemas.microsoft.com/office/powerpoint/2010/main" val="132015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77DC-6BF5-45D8-89A8-49840195129B}"/>
              </a:ext>
            </a:extLst>
          </p:cNvPr>
          <p:cNvSpPr>
            <a:spLocks noGrp="1"/>
          </p:cNvSpPr>
          <p:nvPr>
            <p:ph type="title"/>
          </p:nvPr>
        </p:nvSpPr>
        <p:spPr/>
        <p:txBody>
          <a:bodyPr/>
          <a:lstStyle/>
          <a:p>
            <a:r>
              <a:rPr lang="en-US" dirty="0"/>
              <a:t>Preceptor Intent Form</a:t>
            </a:r>
          </a:p>
        </p:txBody>
      </p:sp>
      <p:sp>
        <p:nvSpPr>
          <p:cNvPr id="3" name="Content Placeholder 2">
            <a:extLst>
              <a:ext uri="{FF2B5EF4-FFF2-40B4-BE49-F238E27FC236}">
                <a16:creationId xmlns:a16="http://schemas.microsoft.com/office/drawing/2014/main" id="{A8E22B54-77EA-4DAB-B133-EF5325A866DF}"/>
              </a:ext>
            </a:extLst>
          </p:cNvPr>
          <p:cNvSpPr>
            <a:spLocks noGrp="1"/>
          </p:cNvSpPr>
          <p:nvPr>
            <p:ph idx="1"/>
          </p:nvPr>
        </p:nvSpPr>
        <p:spPr>
          <a:xfrm>
            <a:off x="457200" y="1182249"/>
            <a:ext cx="8229600" cy="5080528"/>
          </a:xfrm>
        </p:spPr>
        <p:txBody>
          <a:bodyPr/>
          <a:lstStyle/>
          <a:p>
            <a:r>
              <a:rPr lang="en-US" sz="2000" dirty="0"/>
              <a:t>Student and preceptor are to complete the Preceptor Intent Form found in Project Concert (PC). Student will complete section 1 in Project Concert and send the form to the preceptor to complete sections 2, 3, and 4. Student will complete Section 5 for a clinical site affiliation agreement (CAA).</a:t>
            </a:r>
          </a:p>
          <a:p>
            <a:r>
              <a:rPr lang="en-US" sz="2000" dirty="0"/>
              <a:t>Student to submit Preceptor Intent Form for </a:t>
            </a:r>
            <a:r>
              <a:rPr lang="en-US" sz="2000" u="sng" dirty="0"/>
              <a:t>each</a:t>
            </a:r>
            <a:r>
              <a:rPr lang="en-US" sz="2000" dirty="0"/>
              <a:t> preceptor even if the student has previously worked with the preceptor.</a:t>
            </a:r>
          </a:p>
          <a:p>
            <a:r>
              <a:rPr lang="en-US" sz="2000" dirty="0"/>
              <a:t>Preceptor Intent Form will be reviewed by clinical coordinator to verify the preceptor and site has the following:</a:t>
            </a:r>
          </a:p>
          <a:p>
            <a:pPr lvl="1"/>
            <a:r>
              <a:rPr lang="en-US" sz="2000" dirty="0"/>
              <a:t>Current unencumbered state license</a:t>
            </a:r>
          </a:p>
          <a:p>
            <a:pPr lvl="1"/>
            <a:r>
              <a:rPr lang="en-US" sz="2000" dirty="0"/>
              <a:t>Preceptor is Master’s degree or doctoral prepared</a:t>
            </a:r>
          </a:p>
          <a:p>
            <a:pPr lvl="1"/>
            <a:r>
              <a:rPr lang="en-US" sz="2000" dirty="0"/>
              <a:t>Clinical site meets course objectives</a:t>
            </a:r>
          </a:p>
          <a:p>
            <a:pPr lvl="1"/>
            <a:r>
              <a:rPr lang="en-US" sz="2000" dirty="0"/>
              <a:t>Active Preceptor Agreement and Clinical Affiliation Agreement</a:t>
            </a:r>
          </a:p>
          <a:p>
            <a:pPr lvl="1"/>
            <a:r>
              <a:rPr lang="en-US" sz="2000" dirty="0"/>
              <a:t> Clinical placement is confirmed in PC under the “student” tab</a:t>
            </a:r>
          </a:p>
          <a:p>
            <a:endParaRPr lang="en-US" dirty="0"/>
          </a:p>
        </p:txBody>
      </p:sp>
    </p:spTree>
    <p:extLst>
      <p:ext uri="{BB962C8B-B14F-4D97-AF65-F5344CB8AC3E}">
        <p14:creationId xmlns:p14="http://schemas.microsoft.com/office/powerpoint/2010/main" val="267601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9391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Arial"/>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4000" dirty="0">
                <a:solidFill>
                  <a:schemeClr val="accent1">
                    <a:lumMod val="75000"/>
                  </a:schemeClr>
                </a:solidFill>
                <a:latin typeface="Gill Sans MT" panose="020B0502020104020203" pitchFamily="34" charset="0"/>
              </a:rPr>
              <a:t>Preceptor</a:t>
            </a:r>
            <a:r>
              <a:rPr lang="en-US" dirty="0">
                <a:solidFill>
                  <a:schemeClr val="accent1">
                    <a:lumMod val="75000"/>
                  </a:schemeClr>
                </a:solidFill>
              </a:rPr>
              <a:t> </a:t>
            </a:r>
            <a:r>
              <a:rPr lang="en-US" sz="4000" dirty="0">
                <a:solidFill>
                  <a:schemeClr val="accent1">
                    <a:lumMod val="75000"/>
                  </a:schemeClr>
                </a:solidFill>
                <a:latin typeface="Gill Sans MT" panose="020B0502020104020203" pitchFamily="34" charset="0"/>
              </a:rPr>
              <a:t>Responsibilities</a:t>
            </a:r>
            <a:endParaRPr lang="en-US" sz="4000" b="1" dirty="0">
              <a:solidFill>
                <a:schemeClr val="accent1">
                  <a:lumMod val="75000"/>
                </a:schemeClr>
              </a:solidFill>
              <a:latin typeface="Gill Sans MT" panose="020B0502020104020203" pitchFamily="34" charset="0"/>
            </a:endParaRPr>
          </a:p>
        </p:txBody>
      </p:sp>
      <p:sp>
        <p:nvSpPr>
          <p:cNvPr id="2" name="Rectangle 1">
            <a:extLst>
              <a:ext uri="{FF2B5EF4-FFF2-40B4-BE49-F238E27FC236}">
                <a16:creationId xmlns:a16="http://schemas.microsoft.com/office/drawing/2014/main" id="{8D8666CB-DE7A-464B-8E8D-575D335157BA}"/>
              </a:ext>
            </a:extLst>
          </p:cNvPr>
          <p:cNvSpPr/>
          <p:nvPr/>
        </p:nvSpPr>
        <p:spPr>
          <a:xfrm>
            <a:off x="596012" y="1556658"/>
            <a:ext cx="8014588" cy="3970318"/>
          </a:xfrm>
          <a:prstGeom prst="rect">
            <a:avLst/>
          </a:prstGeom>
        </p:spPr>
        <p:txBody>
          <a:bodyPr wrap="square">
            <a:spAutoFit/>
          </a:bodyPr>
          <a:lstStyle/>
          <a:p>
            <a:pPr marL="82550" indent="0">
              <a:buNone/>
            </a:pPr>
            <a:r>
              <a:rPr lang="en-US" sz="2800" dirty="0">
                <a:latin typeface="Gill Sans MT" panose="020B0502020104020203" pitchFamily="34" charset="0"/>
              </a:rPr>
              <a:t>1.	Orient student to agency.</a:t>
            </a:r>
          </a:p>
          <a:p>
            <a:pPr marL="82550" indent="0">
              <a:buNone/>
            </a:pPr>
            <a:r>
              <a:rPr lang="en-US" sz="2800" dirty="0">
                <a:latin typeface="Gill Sans MT" panose="020B0502020104020203" pitchFamily="34" charset="0"/>
              </a:rPr>
              <a:t>2.	Collaborate with student on development of 	semester objectives.</a:t>
            </a:r>
          </a:p>
          <a:p>
            <a:pPr marL="82550" indent="0">
              <a:buNone/>
            </a:pPr>
            <a:r>
              <a:rPr lang="en-US" sz="2800" dirty="0">
                <a:latin typeface="Gill Sans MT" panose="020B0502020104020203" pitchFamily="34" charset="0"/>
              </a:rPr>
              <a:t>3.	Collaborate with student on activities to	fulfill 	planned objectives.</a:t>
            </a:r>
          </a:p>
          <a:p>
            <a:pPr marL="82550" indent="0">
              <a:buNone/>
            </a:pPr>
            <a:r>
              <a:rPr lang="en-US" sz="2800" dirty="0">
                <a:latin typeface="Gill Sans MT" panose="020B0502020104020203" pitchFamily="34" charset="0"/>
              </a:rPr>
              <a:t>4.	Collaborate with student and faculty on 	evaluation of clinical practicum.</a:t>
            </a:r>
          </a:p>
          <a:p>
            <a:pPr marL="82550" indent="0">
              <a:buNone/>
            </a:pPr>
            <a:r>
              <a:rPr lang="en-US" sz="2800" dirty="0">
                <a:latin typeface="Gill Sans MT" panose="020B0502020104020203" pitchFamily="34" charset="0"/>
              </a:rPr>
              <a:t>5.	Provide direct supervision of the student as 	appropriate to the clinical situation.</a:t>
            </a:r>
          </a:p>
        </p:txBody>
      </p:sp>
    </p:spTree>
    <p:extLst>
      <p:ext uri="{BB962C8B-B14F-4D97-AF65-F5344CB8AC3E}">
        <p14:creationId xmlns:p14="http://schemas.microsoft.com/office/powerpoint/2010/main" val="199097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0797-6E92-4B0A-8AA7-4F8E0CB194A1}"/>
              </a:ext>
            </a:extLst>
          </p:cNvPr>
          <p:cNvSpPr>
            <a:spLocks noGrp="1"/>
          </p:cNvSpPr>
          <p:nvPr>
            <p:ph type="title" idx="4294967295"/>
          </p:nvPr>
        </p:nvSpPr>
        <p:spPr>
          <a:xfrm>
            <a:off x="0" y="274638"/>
            <a:ext cx="8229600" cy="1143000"/>
          </a:xfrm>
        </p:spPr>
        <p:txBody>
          <a:bodyPr/>
          <a:lstStyle/>
          <a:p>
            <a:r>
              <a:rPr lang="en-US" sz="4000" dirty="0">
                <a:solidFill>
                  <a:schemeClr val="tx2">
                    <a:satMod val="130000"/>
                  </a:schemeClr>
                </a:solidFill>
                <a:latin typeface="Gill Sans MT" panose="020B0502020104020203" pitchFamily="34" charset="0"/>
              </a:rPr>
              <a:t>Clinical Expectations</a:t>
            </a:r>
            <a:endParaRPr lang="en-US" sz="40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4F6836FC-12B6-4CE1-BE51-C54D91E14E16}"/>
              </a:ext>
            </a:extLst>
          </p:cNvPr>
          <p:cNvSpPr>
            <a:spLocks noGrp="1"/>
          </p:cNvSpPr>
          <p:nvPr>
            <p:ph idx="4294967295"/>
          </p:nvPr>
        </p:nvSpPr>
        <p:spPr>
          <a:xfrm>
            <a:off x="239486" y="1417638"/>
            <a:ext cx="7990114" cy="4525962"/>
          </a:xfrm>
        </p:spPr>
        <p:txBody>
          <a:bodyPr/>
          <a:lstStyle/>
          <a:p>
            <a:pPr>
              <a:buClr>
                <a:srgbClr val="0070C0"/>
              </a:buClr>
              <a:buSzPct val="125000"/>
            </a:pPr>
            <a:r>
              <a:rPr lang="en-US" sz="2400" dirty="0"/>
              <a:t>180 clock hours are required in each Practicum course </a:t>
            </a:r>
          </a:p>
          <a:p>
            <a:pPr>
              <a:buClr>
                <a:schemeClr val="accent1">
                  <a:lumMod val="75000"/>
                </a:schemeClr>
              </a:buClr>
              <a:buSzPct val="125000"/>
            </a:pPr>
            <a:r>
              <a:rPr lang="en-US" sz="2400" dirty="0"/>
              <a:t>Clinical health requirements must be met for all students in a clinical site, regardless of direct patient contact or not</a:t>
            </a:r>
          </a:p>
          <a:p>
            <a:pPr>
              <a:buClr>
                <a:srgbClr val="0070C0"/>
              </a:buClr>
              <a:buSzPct val="125000"/>
            </a:pPr>
            <a:r>
              <a:rPr lang="en-US" sz="2400" dirty="0"/>
              <a:t>If the practicum is out of state, the student must comply with licensure regulations of that state</a:t>
            </a:r>
          </a:p>
          <a:p>
            <a:pPr>
              <a:buClr>
                <a:srgbClr val="0070C0"/>
              </a:buClr>
              <a:buSzPct val="125000"/>
            </a:pPr>
            <a:r>
              <a:rPr lang="en-US" sz="2400" dirty="0"/>
              <a:t>The preceptor must attest student logged hours via Project Concert</a:t>
            </a:r>
          </a:p>
          <a:p>
            <a:pPr>
              <a:buClr>
                <a:srgbClr val="0070C0"/>
              </a:buClr>
              <a:buSzPct val="125000"/>
            </a:pPr>
            <a:r>
              <a:rPr lang="en-US" sz="2400" dirty="0"/>
              <a:t>Before the student begins the precepted experience, a objectives must be developed with the Preceptor and faculty</a:t>
            </a:r>
          </a:p>
          <a:p>
            <a:pPr marL="0" indent="0">
              <a:buClr>
                <a:srgbClr val="0070C0"/>
              </a:buClr>
              <a:buSzPct val="125000"/>
              <a:buNone/>
            </a:pPr>
            <a:endParaRPr lang="en-US" sz="2400" dirty="0"/>
          </a:p>
          <a:p>
            <a:endParaRPr lang="en-US" dirty="0"/>
          </a:p>
        </p:txBody>
      </p:sp>
    </p:spTree>
    <p:extLst>
      <p:ext uri="{BB962C8B-B14F-4D97-AF65-F5344CB8AC3E}">
        <p14:creationId xmlns:p14="http://schemas.microsoft.com/office/powerpoint/2010/main" val="143257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CDE5A-9C69-A79B-A800-72F415F2C141}"/>
              </a:ext>
            </a:extLst>
          </p:cNvPr>
          <p:cNvSpPr txBox="1"/>
          <p:nvPr/>
        </p:nvSpPr>
        <p:spPr>
          <a:xfrm>
            <a:off x="491490" y="742950"/>
            <a:ext cx="6972300" cy="5355312"/>
          </a:xfrm>
          <a:prstGeom prst="rect">
            <a:avLst/>
          </a:prstGeom>
          <a:noFill/>
        </p:spPr>
        <p:txBody>
          <a:bodyPr wrap="square" rtlCol="0">
            <a:spAutoFit/>
          </a:bodyPr>
          <a:lstStyle/>
          <a:p>
            <a:pPr algn="ctr"/>
            <a:r>
              <a:rPr lang="en-US" dirty="0"/>
              <a:t>Student time with preceptor</a:t>
            </a:r>
          </a:p>
          <a:p>
            <a:endParaRPr lang="en-US" dirty="0"/>
          </a:p>
          <a:p>
            <a:r>
              <a:rPr lang="en-US" dirty="0"/>
              <a:t>This clinical includes 180 clinical clock hours. However, students are not required to be by your side for each of those hours. If the student can benefit from sharing some time with other leaders in the organization for a given topic area, you can make those introductions and arrangements. You are their guide, their teacher, and their sponsor within the clinical site.</a:t>
            </a:r>
          </a:p>
          <a:p>
            <a:endParaRPr lang="en-US" dirty="0"/>
          </a:p>
          <a:p>
            <a:r>
              <a:rPr lang="en-US" dirty="0"/>
              <a:t>For example: the student may have an item on their Learning Plan that is related to finance. You may see that it would be beneficial for the student to share some time with a department manager, division manager, financial manager, procurement, etc. to grow in this skill (depending on their learning objective). It would be fine for the student to talk with others and bring what they have experienced and learned back to you for clarity and further understanding.</a:t>
            </a:r>
          </a:p>
          <a:p>
            <a:endParaRPr lang="en-US" dirty="0"/>
          </a:p>
          <a:p>
            <a:r>
              <a:rPr lang="en-US" dirty="0"/>
              <a:t>The next slide shows the elements on the student’s Learning Plan.</a:t>
            </a:r>
          </a:p>
        </p:txBody>
      </p:sp>
    </p:spTree>
    <p:extLst>
      <p:ext uri="{BB962C8B-B14F-4D97-AF65-F5344CB8AC3E}">
        <p14:creationId xmlns:p14="http://schemas.microsoft.com/office/powerpoint/2010/main" val="404132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4A4914-2DEC-5AEC-2CFC-48D9B0ABDBE2}"/>
              </a:ext>
            </a:extLst>
          </p:cNvPr>
          <p:cNvSpPr txBox="1"/>
          <p:nvPr/>
        </p:nvSpPr>
        <p:spPr>
          <a:xfrm>
            <a:off x="594360" y="514350"/>
            <a:ext cx="7086600" cy="5847755"/>
          </a:xfrm>
          <a:prstGeom prst="rect">
            <a:avLst/>
          </a:prstGeom>
          <a:noFill/>
        </p:spPr>
        <p:txBody>
          <a:bodyPr wrap="square" rtlCol="0">
            <a:spAutoFit/>
          </a:bodyPr>
          <a:lstStyle/>
          <a:p>
            <a:pPr marL="0" marR="0" algn="ctr">
              <a:spcBef>
                <a:spcPts val="0"/>
              </a:spcBef>
              <a:spcAft>
                <a:spcPts val="0"/>
              </a:spcAft>
            </a:pPr>
            <a:r>
              <a:rPr lang="en-US" sz="1400" dirty="0">
                <a:effectLst/>
                <a:latin typeface="Times New Roman" panose="02020603050405020304" pitchFamily="18" charset="0"/>
                <a:ea typeface="Times New Roman" panose="02020603050405020304" pitchFamily="18" charset="0"/>
              </a:rPr>
              <a:t>Learning Plan developed with student, preceptor, and faculty</a:t>
            </a:r>
          </a:p>
          <a:p>
            <a:pPr marL="0" marR="0">
              <a:spcBef>
                <a:spcPts val="0"/>
              </a:spcBef>
              <a:spcAft>
                <a:spcPts val="0"/>
              </a:spcAft>
            </a:pPr>
            <a:endParaRPr lang="en-US" sz="11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The purpose of this experience is to assist the student to gain knowledge, skill, and practice in the following course outcomes: </a:t>
            </a:r>
          </a:p>
          <a:p>
            <a:pPr marL="342900" marR="0" lvl="0" indent="-342900">
              <a:spcBef>
                <a:spcPts val="0"/>
              </a:spcBef>
              <a:spcAft>
                <a:spcPts val="0"/>
              </a:spcAft>
              <a:buFont typeface="+mj-lt"/>
              <a:buAutoNum type="arabicParenR"/>
            </a:pPr>
            <a:r>
              <a:rPr lang="en-US" sz="1100" dirty="0">
                <a:effectLst/>
                <a:latin typeface="Times New Roman" panose="02020603050405020304" pitchFamily="18" charset="0"/>
                <a:ea typeface="Times New Roman" panose="02020603050405020304" pitchFamily="18" charset="0"/>
              </a:rPr>
              <a:t>Discuss the role of the nurse executive;</a:t>
            </a:r>
          </a:p>
          <a:p>
            <a:pPr marL="342900" marR="0" lvl="0" indent="-342900">
              <a:spcBef>
                <a:spcPts val="0"/>
              </a:spcBef>
              <a:spcAft>
                <a:spcPts val="0"/>
              </a:spcAft>
              <a:buFont typeface="+mj-lt"/>
              <a:buAutoNum type="arabicParenR"/>
            </a:pPr>
            <a:r>
              <a:rPr lang="en-US" sz="1100" dirty="0">
                <a:effectLst/>
                <a:latin typeface="Times New Roman" panose="02020603050405020304" pitchFamily="18" charset="0"/>
                <a:ea typeface="Times New Roman" panose="02020603050405020304" pitchFamily="18" charset="0"/>
              </a:rPr>
              <a:t>Develop effective communication skills required in the nurse administrator role;</a:t>
            </a:r>
          </a:p>
          <a:p>
            <a:pPr marL="342900" marR="0" lvl="0" indent="-342900">
              <a:spcBef>
                <a:spcPts val="0"/>
              </a:spcBef>
              <a:spcAft>
                <a:spcPts val="0"/>
              </a:spcAft>
              <a:buFont typeface="+mj-lt"/>
              <a:buAutoNum type="arabicParenR"/>
            </a:pPr>
            <a:r>
              <a:rPr lang="en-US" sz="1100" dirty="0">
                <a:effectLst/>
                <a:latin typeface="Times New Roman" panose="02020603050405020304" pitchFamily="18" charset="0"/>
                <a:ea typeface="Times New Roman" panose="02020603050405020304" pitchFamily="18" charset="0"/>
              </a:rPr>
              <a:t>Appraise innovative ideas and opportunities to transform care delivery;</a:t>
            </a:r>
          </a:p>
          <a:p>
            <a:pPr marL="342900" marR="0" lvl="0" indent="-342900">
              <a:spcBef>
                <a:spcPts val="0"/>
              </a:spcBef>
              <a:spcAft>
                <a:spcPts val="0"/>
              </a:spcAft>
              <a:buFont typeface="+mj-lt"/>
              <a:buAutoNum type="arabicParenR"/>
            </a:pPr>
            <a:r>
              <a:rPr lang="en-US" sz="1100" dirty="0">
                <a:effectLst/>
                <a:latin typeface="Times New Roman" panose="02020603050405020304" pitchFamily="18" charset="0"/>
                <a:ea typeface="Times New Roman" panose="02020603050405020304" pitchFamily="18" charset="0"/>
              </a:rPr>
              <a:t>Explain major influencers driving change in nursing and healthcare; and</a:t>
            </a:r>
          </a:p>
          <a:p>
            <a:pPr marL="342900" marR="0" lvl="0" indent="-342900">
              <a:spcBef>
                <a:spcPts val="0"/>
              </a:spcBef>
              <a:spcAft>
                <a:spcPts val="0"/>
              </a:spcAft>
              <a:buFont typeface="+mj-lt"/>
              <a:buAutoNum type="arabicParenR"/>
            </a:pPr>
            <a:r>
              <a:rPr lang="en-US" sz="1100" dirty="0">
                <a:effectLst/>
                <a:latin typeface="Times New Roman" panose="02020603050405020304" pitchFamily="18" charset="0"/>
                <a:ea typeface="Times New Roman" panose="02020603050405020304" pitchFamily="18" charset="0"/>
              </a:rPr>
              <a:t>Discuss the spheres of influence in nursing administrative practice.</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(List your learning objectives here—using SMART objectives. Note to which course outcomes each objective applies (</a:t>
            </a:r>
            <a:r>
              <a:rPr lang="en-US" sz="1100" u="sng" dirty="0">
                <a:effectLst/>
                <a:latin typeface="Times New Roman" panose="02020603050405020304" pitchFamily="18" charset="0"/>
                <a:ea typeface="Times New Roman" panose="02020603050405020304" pitchFamily="18" charset="0"/>
              </a:rPr>
              <a:t>must address each course outcome</a:t>
            </a:r>
            <a:r>
              <a:rPr lang="en-US" sz="1100" dirty="0">
                <a:effectLst/>
                <a:latin typeface="Times New Roman" panose="02020603050405020304" pitchFamily="18" charset="0"/>
                <a:ea typeface="Times New Roman" panose="02020603050405020304" pitchFamily="18" charset="0"/>
              </a:rPr>
              <a:t>). Also note to which MSN or DNP Essentials and Nurse Executive Competency your objective will encompass.)</a:t>
            </a:r>
          </a:p>
          <a:p>
            <a:pPr marL="0" marR="0">
              <a:spcBef>
                <a:spcPts val="0"/>
              </a:spcBef>
              <a:spcAft>
                <a:spcPts val="0"/>
              </a:spcAft>
            </a:pPr>
            <a:endParaRPr lang="en-US" sz="1100"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100"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u="sng" dirty="0">
                <a:effectLst/>
                <a:latin typeface="Times New Roman" panose="02020603050405020304" pitchFamily="18" charset="0"/>
                <a:ea typeface="Times New Roman" panose="02020603050405020304" pitchFamily="18" charset="0"/>
              </a:rPr>
              <a:t>Section </a:t>
            </a:r>
            <a:r>
              <a:rPr lang="en-US" sz="1100" dirty="0">
                <a:effectLst/>
                <a:latin typeface="Times New Roman" panose="02020603050405020304" pitchFamily="18" charset="0"/>
                <a:ea typeface="Times New Roman" panose="02020603050405020304" pitchFamily="18" charset="0"/>
              </a:rPr>
              <a:t>II: Implementation Activities</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To meet these objectives the student will:</a:t>
            </a:r>
          </a:p>
          <a:p>
            <a:r>
              <a:rPr lang="en-US" sz="1100" dirty="0">
                <a:effectLst/>
                <a:latin typeface="Times New Roman" panose="02020603050405020304" pitchFamily="18" charset="0"/>
                <a:ea typeface="Times New Roman" panose="02020603050405020304" pitchFamily="18" charset="0"/>
              </a:rPr>
              <a:t>(List activities to be undertaken that show what you will be doing to meet the SMART learning objectives. S</a:t>
            </a:r>
            <a:r>
              <a:rPr lang="en-US" sz="1100" b="1" dirty="0">
                <a:effectLst/>
                <a:latin typeface="Times New Roman" panose="02020603050405020304" pitchFamily="18" charset="0"/>
                <a:ea typeface="Times New Roman" panose="02020603050405020304" pitchFamily="18" charset="0"/>
              </a:rPr>
              <a:t>pecify the number of hours</a:t>
            </a:r>
            <a:r>
              <a:rPr lang="en-US" sz="1100" dirty="0">
                <a:effectLst/>
                <a:latin typeface="Times New Roman" panose="02020603050405020304" pitchFamily="18" charset="0"/>
                <a:ea typeface="Times New Roman" panose="02020603050405020304" pitchFamily="18" charset="0"/>
              </a:rPr>
              <a:t> each activity will take. The total should equal the total number of clinical hours in your practicum).</a:t>
            </a:r>
          </a:p>
          <a:p>
            <a:endParaRPr lang="en-US" sz="1100" dirty="0">
              <a:latin typeface="Times New Roman" panose="02020603050405020304" pitchFamily="18" charset="0"/>
              <a:ea typeface="Times New Roman" panose="02020603050405020304" pitchFamily="18" charset="0"/>
            </a:endParaRPr>
          </a:p>
          <a:p>
            <a:endParaRPr lang="en-US" sz="1100" dirty="0">
              <a:effectLst/>
              <a:latin typeface="Times New Roman" panose="02020603050405020304" pitchFamily="18" charset="0"/>
              <a:ea typeface="Times New Roman" panose="02020603050405020304" pitchFamily="18" charset="0"/>
            </a:endParaRPr>
          </a:p>
          <a:p>
            <a:endParaRPr lang="en-US" sz="1100" dirty="0">
              <a:effectLst/>
              <a:latin typeface="Times New Roman" panose="02020603050405020304" pitchFamily="18" charset="0"/>
              <a:ea typeface="Times New Roman" panose="02020603050405020304" pitchFamily="18" charset="0"/>
            </a:endParaRPr>
          </a:p>
          <a:p>
            <a:endParaRPr lang="en-US" sz="11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u="sng" dirty="0">
                <a:effectLst/>
                <a:latin typeface="Times New Roman" panose="02020603050405020304" pitchFamily="18" charset="0"/>
                <a:ea typeface="Times New Roman" panose="02020603050405020304" pitchFamily="18" charset="0"/>
              </a:rPr>
              <a:t>Section III</a:t>
            </a:r>
            <a:r>
              <a:rPr lang="en-US" sz="1100" dirty="0">
                <a:effectLst/>
                <a:latin typeface="Times New Roman" panose="02020603050405020304" pitchFamily="18" charset="0"/>
                <a:ea typeface="Times New Roman" panose="02020603050405020304" pitchFamily="18" charset="0"/>
              </a:rPr>
              <a:t>: Evaluation</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Student performance will be based on:</a:t>
            </a:r>
          </a:p>
          <a:p>
            <a:pPr marL="0" marR="0">
              <a:spcBef>
                <a:spcPts val="0"/>
              </a:spcBef>
              <a:spcAft>
                <a:spcPts val="0"/>
              </a:spcAft>
            </a:pPr>
            <a:endParaRPr lang="en-US" sz="1100"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The student will be evaluated in writing at the conclusion of the practicum experience.  The preceptor will evaluate the student based on the student’s progress in meeting the objectives and competencies of a nurse executive.</a:t>
            </a:r>
          </a:p>
          <a:p>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9454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20763</TotalTime>
  <Words>1539</Words>
  <Application>Microsoft Office PowerPoint</Application>
  <PresentationFormat>On-screen Show (4:3)</PresentationFormat>
  <Paragraphs>193</Paragraphs>
  <Slides>17</Slides>
  <Notes>5</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Gill Sans MT</vt:lpstr>
      <vt:lpstr>Times New Roman</vt:lpstr>
      <vt:lpstr>Office Theme</vt:lpstr>
      <vt:lpstr>PowerPoint Presentation</vt:lpstr>
      <vt:lpstr>PowerPoint Presentation</vt:lpstr>
      <vt:lpstr>PowerPoint Presentation</vt:lpstr>
      <vt:lpstr>Facility Restrictions</vt:lpstr>
      <vt:lpstr>Preceptor Intent Form</vt:lpstr>
      <vt:lpstr>PowerPoint Presentation</vt:lpstr>
      <vt:lpstr>Clinical Expectations</vt:lpstr>
      <vt:lpstr>PowerPoint Presentation</vt:lpstr>
      <vt:lpstr>PowerPoint Presentation</vt:lpstr>
      <vt:lpstr>Faculty Responsibilities</vt:lpstr>
      <vt:lpstr>Clinical Placement Coordinator Responsibilities </vt:lpstr>
      <vt:lpstr>PowerPoint Presentation</vt:lpstr>
      <vt:lpstr>PowerPoint Presentation</vt:lpstr>
      <vt:lpstr>PowerPoint Presentation</vt:lpstr>
      <vt:lpstr>PowerPoint Presentation</vt:lpstr>
      <vt:lpstr>Questions?</vt:lpstr>
      <vt:lpstr>PowerPoint Presentation</vt:lpstr>
    </vt:vector>
  </TitlesOfParts>
  <Company>UC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Rohr, Eric</dc:creator>
  <cp:lastModifiedBy>Cameron, Nancy Granberry</cp:lastModifiedBy>
  <cp:revision>302</cp:revision>
  <dcterms:created xsi:type="dcterms:W3CDTF">2009-08-17T22:31:29Z</dcterms:created>
  <dcterms:modified xsi:type="dcterms:W3CDTF">2023-04-03T14:07:35Z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