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notesSlides/notesSlide2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4.xml" ContentType="application/vnd.openxmlformats-officedocument.presentationml.notesSlide+xml"/>
  <Override PartName="/ppt/charts/chart5.xml" ContentType="application/vnd.openxmlformats-officedocument.drawingml.chart+xml"/>
  <Override PartName="/ppt/notesSlides/notesSlide25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6.xml" ContentType="application/vnd.openxmlformats-officedocument.presentationml.notesSlide+xml"/>
  <Override PartName="/ppt/charts/chart8.xml" ContentType="application/vnd.openxmlformats-officedocument.drawingml.chart+xml"/>
  <Override PartName="/ppt/notesSlides/notesSlide27.xml" ContentType="application/vnd.openxmlformats-officedocument.presentationml.notesSlide+xml"/>
  <Override PartName="/ppt/charts/chart9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8"/>
  </p:notesMasterIdLst>
  <p:handoutMasterIdLst>
    <p:handoutMasterId r:id="rId49"/>
  </p:handoutMasterIdLst>
  <p:sldIdLst>
    <p:sldId id="256" r:id="rId2"/>
    <p:sldId id="262" r:id="rId3"/>
    <p:sldId id="265" r:id="rId4"/>
    <p:sldId id="263" r:id="rId5"/>
    <p:sldId id="264" r:id="rId6"/>
    <p:sldId id="261" r:id="rId7"/>
    <p:sldId id="266" r:id="rId8"/>
    <p:sldId id="267" r:id="rId9"/>
    <p:sldId id="268" r:id="rId10"/>
    <p:sldId id="306" r:id="rId11"/>
    <p:sldId id="271" r:id="rId12"/>
    <p:sldId id="300" r:id="rId13"/>
    <p:sldId id="269" r:id="rId14"/>
    <p:sldId id="270" r:id="rId15"/>
    <p:sldId id="272" r:id="rId16"/>
    <p:sldId id="273" r:id="rId17"/>
    <p:sldId id="307" r:id="rId18"/>
    <p:sldId id="313" r:id="rId19"/>
    <p:sldId id="294" r:id="rId20"/>
    <p:sldId id="310" r:id="rId21"/>
    <p:sldId id="316" r:id="rId22"/>
    <p:sldId id="314" r:id="rId23"/>
    <p:sldId id="315" r:id="rId24"/>
    <p:sldId id="274" r:id="rId25"/>
    <p:sldId id="277" r:id="rId26"/>
    <p:sldId id="295" r:id="rId27"/>
    <p:sldId id="296" r:id="rId28"/>
    <p:sldId id="275" r:id="rId29"/>
    <p:sldId id="278" r:id="rId30"/>
    <p:sldId id="287" r:id="rId31"/>
    <p:sldId id="276" r:id="rId32"/>
    <p:sldId id="297" r:id="rId33"/>
    <p:sldId id="279" r:id="rId34"/>
    <p:sldId id="280" r:id="rId35"/>
    <p:sldId id="281" r:id="rId36"/>
    <p:sldId id="298" r:id="rId37"/>
    <p:sldId id="282" r:id="rId38"/>
    <p:sldId id="283" r:id="rId39"/>
    <p:sldId id="291" r:id="rId40"/>
    <p:sldId id="284" r:id="rId41"/>
    <p:sldId id="285" r:id="rId42"/>
    <p:sldId id="290" r:id="rId43"/>
    <p:sldId id="308" r:id="rId44"/>
    <p:sldId id="286" r:id="rId45"/>
    <p:sldId id="288" r:id="rId46"/>
    <p:sldId id="289" r:id="rId4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4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Border </a:t>
            </a:r>
            <a:r>
              <a:rPr lang="en-US" dirty="0" smtClean="0"/>
              <a:t>County Enrollment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Border County</c:v>
                </c:pt>
              </c:strCache>
            </c:strRef>
          </c:tx>
          <c:marker>
            <c:symbol val="none"/>
          </c:marker>
          <c:trendline>
            <c:trendlineType val="poly"/>
            <c:order val="2"/>
            <c:dispRSqr val="1"/>
            <c:dispEq val="0"/>
            <c:trendlineLbl>
              <c:layout>
                <c:manualLayout>
                  <c:x val="2.8698068063274299E-2"/>
                  <c:y val="-0.16898953176096601"/>
                </c:manualLayout>
              </c:layout>
              <c:numFmt formatCode="General" sourceLinked="0"/>
            </c:trendlineLbl>
          </c:trendline>
          <c:cat>
            <c:strRef>
              <c:f>Sheet1!$A$2:$A$7</c:f>
              <c:strCache>
                <c:ptCount val="6"/>
                <c:pt idx="0">
                  <c:v>Fall 2009</c:v>
                </c:pt>
                <c:pt idx="1">
                  <c:v>Fall 2010</c:v>
                </c:pt>
                <c:pt idx="2">
                  <c:v>Fall 2011</c:v>
                </c:pt>
                <c:pt idx="3">
                  <c:v>Fall 2012</c:v>
                </c:pt>
                <c:pt idx="4">
                  <c:v>Fall 2013</c:v>
                </c:pt>
                <c:pt idx="5">
                  <c:v>Fall 2014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765</c:v>
                </c:pt>
                <c:pt idx="1">
                  <c:v>834</c:v>
                </c:pt>
                <c:pt idx="2">
                  <c:v>870</c:v>
                </c:pt>
                <c:pt idx="3">
                  <c:v>884</c:v>
                </c:pt>
                <c:pt idx="4">
                  <c:v>990</c:v>
                </c:pt>
                <c:pt idx="5">
                  <c:v>871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083392"/>
        <c:axId val="81085184"/>
      </c:lineChart>
      <c:catAx>
        <c:axId val="81083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1085184"/>
        <c:crosses val="autoZero"/>
        <c:auto val="1"/>
        <c:lblAlgn val="ctr"/>
        <c:lblOffset val="100"/>
        <c:noMultiLvlLbl val="0"/>
      </c:catAx>
      <c:valAx>
        <c:axId val="81085184"/>
        <c:scaling>
          <c:orientation val="minMax"/>
          <c:min val="4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1083392"/>
        <c:crosses val="autoZero"/>
        <c:crossBetween val="between"/>
        <c:majorUnit val="100"/>
      </c:valAx>
      <c:dTable>
        <c:showHorzBorder val="1"/>
        <c:showVertBorder val="1"/>
        <c:showOutline val="1"/>
        <c:showKeys val="1"/>
        <c:spPr>
          <a:noFill/>
        </c:sp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Regional </a:t>
            </a:r>
            <a:r>
              <a:rPr lang="en-US" dirty="0" smtClean="0"/>
              <a:t>County Enrollment</a:t>
            </a:r>
            <a:endParaRPr lang="en-US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Regional Counties</c:v>
                </c:pt>
              </c:strCache>
            </c:strRef>
          </c:tx>
          <c:marker>
            <c:symbol val="none"/>
          </c:marker>
          <c:trendline>
            <c:trendlineType val="linear"/>
            <c:dispRSqr val="1"/>
            <c:dispEq val="0"/>
            <c:trendlineLbl>
              <c:layout>
                <c:manualLayout>
                  <c:x val="-0.22026307475454501"/>
                  <c:y val="-2.5913557207406498E-2"/>
                </c:manualLayout>
              </c:layout>
              <c:numFmt formatCode="General" sourceLinked="0"/>
            </c:trendlineLbl>
          </c:trendline>
          <c:cat>
            <c:strRef>
              <c:f>Sheet1!$A$2:$A$6</c:f>
              <c:strCache>
                <c:ptCount val="5"/>
                <c:pt idx="0">
                  <c:v>Fall 2009</c:v>
                </c:pt>
                <c:pt idx="1">
                  <c:v>Fall 2010</c:v>
                </c:pt>
                <c:pt idx="2">
                  <c:v>Fall 2011</c:v>
                </c:pt>
                <c:pt idx="3">
                  <c:v>Fall 2012</c:v>
                </c:pt>
                <c:pt idx="4">
                  <c:v>Fall 2013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234</c:v>
                </c:pt>
                <c:pt idx="1">
                  <c:v>227</c:v>
                </c:pt>
                <c:pt idx="2">
                  <c:v>208</c:v>
                </c:pt>
                <c:pt idx="3">
                  <c:v>255</c:v>
                </c:pt>
                <c:pt idx="4">
                  <c:v>269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130240"/>
        <c:axId val="81131776"/>
      </c:lineChart>
      <c:catAx>
        <c:axId val="81130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1131776"/>
        <c:crosses val="autoZero"/>
        <c:auto val="1"/>
        <c:lblAlgn val="ctr"/>
        <c:lblOffset val="100"/>
        <c:noMultiLvlLbl val="0"/>
      </c:catAx>
      <c:valAx>
        <c:axId val="811317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11302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Out-of-State</a:t>
            </a:r>
            <a:r>
              <a:rPr lang="en-US" baseline="0" dirty="0" smtClean="0"/>
              <a:t> Enrollment (Not Border)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Out-of-State</c:v>
                </c:pt>
              </c:strCache>
            </c:strRef>
          </c:tx>
          <c:marker>
            <c:symbol val="none"/>
          </c:marker>
          <c:trendline>
            <c:trendlineType val="linear"/>
            <c:dispRSqr val="1"/>
            <c:dispEq val="0"/>
            <c:trendlineLbl>
              <c:layout>
                <c:manualLayout>
                  <c:x val="-2.3959024352725102E-2"/>
                  <c:y val="-7.7796213705594405E-2"/>
                </c:manualLayout>
              </c:layout>
              <c:numFmt formatCode="General" sourceLinked="0"/>
            </c:trendlineLbl>
          </c:trendline>
          <c:cat>
            <c:strRef>
              <c:f>Sheet1!$A$2:$A$7</c:f>
              <c:strCache>
                <c:ptCount val="6"/>
                <c:pt idx="0">
                  <c:v>Fall 2009</c:v>
                </c:pt>
                <c:pt idx="1">
                  <c:v>Fall 2010</c:v>
                </c:pt>
                <c:pt idx="2">
                  <c:v>Fall 2011</c:v>
                </c:pt>
                <c:pt idx="3">
                  <c:v>Fall 2012</c:v>
                </c:pt>
                <c:pt idx="4">
                  <c:v>Fall 2013</c:v>
                </c:pt>
                <c:pt idx="5">
                  <c:v>Fall 2014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959</c:v>
                </c:pt>
                <c:pt idx="1">
                  <c:v>1014</c:v>
                </c:pt>
                <c:pt idx="2">
                  <c:v>975</c:v>
                </c:pt>
                <c:pt idx="3">
                  <c:v>1095</c:v>
                </c:pt>
                <c:pt idx="4">
                  <c:v>980</c:v>
                </c:pt>
                <c:pt idx="5">
                  <c:v>1133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983936"/>
        <c:axId val="80985472"/>
      </c:lineChart>
      <c:catAx>
        <c:axId val="809839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0985472"/>
        <c:crosses val="autoZero"/>
        <c:auto val="1"/>
        <c:lblAlgn val="ctr"/>
        <c:lblOffset val="100"/>
        <c:noMultiLvlLbl val="0"/>
      </c:catAx>
      <c:valAx>
        <c:axId val="809854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098393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E-Rate</c:v>
                </c:pt>
              </c:strCache>
            </c:strRef>
          </c:tx>
          <c:marker>
            <c:symbol val="none"/>
          </c:marker>
          <c:trendline>
            <c:trendlineType val="linear"/>
            <c:dispRSqr val="1"/>
            <c:dispEq val="0"/>
            <c:trendlineLbl>
              <c:layout>
                <c:manualLayout>
                  <c:x val="-0.23051387673762999"/>
                  <c:y val="-1.4159808284534799E-3"/>
                </c:manualLayout>
              </c:layout>
              <c:numFmt formatCode="General" sourceLinked="0"/>
            </c:trendlineLbl>
          </c:trendline>
          <c:cat>
            <c:strRef>
              <c:f>Sheet1!$A$2:$A$6</c:f>
              <c:strCache>
                <c:ptCount val="5"/>
                <c:pt idx="0">
                  <c:v>Fall 2010</c:v>
                </c:pt>
                <c:pt idx="1">
                  <c:v>Fall 2011</c:v>
                </c:pt>
                <c:pt idx="2">
                  <c:v>Fall 2012</c:v>
                </c:pt>
                <c:pt idx="3">
                  <c:v>Fall 2013</c:v>
                </c:pt>
                <c:pt idx="4">
                  <c:v>Fall 2014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</c:v>
                </c:pt>
                <c:pt idx="1">
                  <c:v>40</c:v>
                </c:pt>
                <c:pt idx="2">
                  <c:v>131</c:v>
                </c:pt>
                <c:pt idx="3">
                  <c:v>170</c:v>
                </c:pt>
                <c:pt idx="4">
                  <c:v>205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054720"/>
        <c:axId val="81924864"/>
      </c:lineChart>
      <c:catAx>
        <c:axId val="810547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1924864"/>
        <c:crosses val="autoZero"/>
        <c:auto val="1"/>
        <c:lblAlgn val="ctr"/>
        <c:lblOffset val="100"/>
        <c:noMultiLvlLbl val="0"/>
      </c:catAx>
      <c:valAx>
        <c:axId val="819248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105472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Veteran Enrollment</c:v>
                </c:pt>
              </c:strCache>
            </c:strRef>
          </c:tx>
          <c:marker>
            <c:symbol val="none"/>
          </c:marker>
          <c:trendline>
            <c:trendlineType val="linear"/>
            <c:dispRSqr val="1"/>
            <c:dispEq val="0"/>
            <c:trendlineLbl>
              <c:layout>
                <c:manualLayout>
                  <c:x val="-0.15582020997375301"/>
                  <c:y val="-2.00660589875232E-2"/>
                </c:manualLayout>
              </c:layout>
              <c:numFmt formatCode="General" sourceLinked="0"/>
            </c:trendlineLbl>
          </c:trendline>
          <c:cat>
            <c:strRef>
              <c:f>Sheet1!$A$2:$A$6</c:f>
              <c:strCache>
                <c:ptCount val="5"/>
                <c:pt idx="0">
                  <c:v>Fall 2010</c:v>
                </c:pt>
                <c:pt idx="1">
                  <c:v>Fall 2011</c:v>
                </c:pt>
                <c:pt idx="2">
                  <c:v>Fall 2012</c:v>
                </c:pt>
                <c:pt idx="3">
                  <c:v>Fall 2013</c:v>
                </c:pt>
                <c:pt idx="4">
                  <c:v>Fall 2014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444</c:v>
                </c:pt>
                <c:pt idx="1">
                  <c:v>457</c:v>
                </c:pt>
                <c:pt idx="2">
                  <c:v>483</c:v>
                </c:pt>
                <c:pt idx="3">
                  <c:v>491</c:v>
                </c:pt>
                <c:pt idx="4">
                  <c:v>548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955840"/>
        <c:axId val="81974016"/>
      </c:lineChart>
      <c:catAx>
        <c:axId val="819558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1974016"/>
        <c:crosses val="autoZero"/>
        <c:auto val="1"/>
        <c:lblAlgn val="ctr"/>
        <c:lblOffset val="100"/>
        <c:noMultiLvlLbl val="0"/>
      </c:catAx>
      <c:valAx>
        <c:axId val="819740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19558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Transfer Student HC</c:v>
                </c:pt>
              </c:strCache>
            </c:strRef>
          </c:tx>
          <c:marker>
            <c:symbol val="none"/>
          </c:marker>
          <c:trendline>
            <c:trendlineType val="poly"/>
            <c:order val="4"/>
            <c:dispRSqr val="1"/>
            <c:dispEq val="0"/>
            <c:trendlineLbl>
              <c:layout>
                <c:manualLayout>
                  <c:x val="1.7470413048477601E-2"/>
                  <c:y val="-0.45937931031988"/>
                </c:manualLayout>
              </c:layout>
              <c:numFmt formatCode="General" sourceLinked="0"/>
            </c:trendlineLbl>
          </c:trendline>
          <c:cat>
            <c:strRef>
              <c:f>Sheet1!$A$2:$A$7</c:f>
              <c:strCache>
                <c:ptCount val="6"/>
                <c:pt idx="0">
                  <c:v>Fall 2009</c:v>
                </c:pt>
                <c:pt idx="1">
                  <c:v>Fall 2010</c:v>
                </c:pt>
                <c:pt idx="2">
                  <c:v>Fall 2011</c:v>
                </c:pt>
                <c:pt idx="3">
                  <c:v>Fall 2012</c:v>
                </c:pt>
                <c:pt idx="4">
                  <c:v>Fall 2013</c:v>
                </c:pt>
                <c:pt idx="5">
                  <c:v>Fall 2014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1173</c:v>
                </c:pt>
                <c:pt idx="1">
                  <c:v>1111</c:v>
                </c:pt>
                <c:pt idx="2">
                  <c:v>1253</c:v>
                </c:pt>
                <c:pt idx="3">
                  <c:v>1189</c:v>
                </c:pt>
                <c:pt idx="4">
                  <c:v>1132</c:v>
                </c:pt>
                <c:pt idx="5">
                  <c:v>1057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218240"/>
        <c:axId val="84219776"/>
      </c:lineChart>
      <c:catAx>
        <c:axId val="84218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4219776"/>
        <c:crosses val="autoZero"/>
        <c:auto val="1"/>
        <c:lblAlgn val="ctr"/>
        <c:lblOffset val="100"/>
        <c:noMultiLvlLbl val="0"/>
      </c:catAx>
      <c:valAx>
        <c:axId val="842197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42182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Transfer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Fall 2009</c:v>
                </c:pt>
                <c:pt idx="1">
                  <c:v>Fall 2010</c:v>
                </c:pt>
                <c:pt idx="2">
                  <c:v>Fall 2011</c:v>
                </c:pt>
                <c:pt idx="3">
                  <c:v>Fall 2012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74.5</c:v>
                </c:pt>
                <c:pt idx="1">
                  <c:v>74.3</c:v>
                </c:pt>
                <c:pt idx="2">
                  <c:v>74.099999999999994</c:v>
                </c:pt>
                <c:pt idx="3">
                  <c:v>73.7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Other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Fall 2009</c:v>
                </c:pt>
                <c:pt idx="1">
                  <c:v>Fall 2010</c:v>
                </c:pt>
                <c:pt idx="2">
                  <c:v>Fall 2011</c:v>
                </c:pt>
                <c:pt idx="3">
                  <c:v>Fall 2012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80.5</c:v>
                </c:pt>
                <c:pt idx="1">
                  <c:v>78.3</c:v>
                </c:pt>
                <c:pt idx="2">
                  <c:v>78.900000000000006</c:v>
                </c:pt>
                <c:pt idx="3">
                  <c:v>79.7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1901312"/>
        <c:axId val="91911296"/>
        <c:axId val="0"/>
      </c:bar3DChart>
      <c:catAx>
        <c:axId val="91901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1911296"/>
        <c:crosses val="autoZero"/>
        <c:auto val="1"/>
        <c:lblAlgn val="ctr"/>
        <c:lblOffset val="100"/>
        <c:noMultiLvlLbl val="0"/>
      </c:catAx>
      <c:valAx>
        <c:axId val="91911296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901312"/>
        <c:crosses val="autoZero"/>
        <c:crossBetween val="between"/>
        <c:majorUnit val="10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International</c:v>
                </c:pt>
              </c:strCache>
            </c:strRef>
          </c:tx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Fall 2009</c:v>
                </c:pt>
                <c:pt idx="1">
                  <c:v>Fall 2010</c:v>
                </c:pt>
                <c:pt idx="2">
                  <c:v>Fall 2011</c:v>
                </c:pt>
                <c:pt idx="3">
                  <c:v>Fall 2012</c:v>
                </c:pt>
                <c:pt idx="4">
                  <c:v>Fall 2013</c:v>
                </c:pt>
                <c:pt idx="5">
                  <c:v>Fall 2014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292</c:v>
                </c:pt>
                <c:pt idx="1">
                  <c:v>320</c:v>
                </c:pt>
                <c:pt idx="2">
                  <c:v>321</c:v>
                </c:pt>
                <c:pt idx="3">
                  <c:v>396</c:v>
                </c:pt>
                <c:pt idx="4">
                  <c:v>473</c:v>
                </c:pt>
                <c:pt idx="5">
                  <c:v>488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157952"/>
        <c:axId val="84159488"/>
      </c:lineChart>
      <c:catAx>
        <c:axId val="84157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4159488"/>
        <c:crosses val="autoZero"/>
        <c:auto val="1"/>
        <c:lblAlgn val="ctr"/>
        <c:lblOffset val="100"/>
        <c:noMultiLvlLbl val="0"/>
      </c:catAx>
      <c:valAx>
        <c:axId val="841594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41579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HC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8888888888889E-2"/>
                  <c:y val="-4.28626048603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234567901234601E-2"/>
                  <c:y val="-3.9800990227422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777777777777801E-2"/>
                  <c:y val="-5.2047448758937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4691358024691398E-2"/>
                  <c:y val="-3.0616146328786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4691358024691398E-2"/>
                  <c:y val="-3.3677760961665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4691358024691398E-2"/>
                  <c:y val="-4.2862604860301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Fall 2009</c:v>
                </c:pt>
                <c:pt idx="1">
                  <c:v>Fall 2010</c:v>
                </c:pt>
                <c:pt idx="2">
                  <c:v>Fall 2011</c:v>
                </c:pt>
                <c:pt idx="3">
                  <c:v>Fall 2012</c:v>
                </c:pt>
                <c:pt idx="4">
                  <c:v>Fall 2013</c:v>
                </c:pt>
                <c:pt idx="5">
                  <c:v>Fall 2014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2222</c:v>
                </c:pt>
                <c:pt idx="1">
                  <c:v>2207</c:v>
                </c:pt>
                <c:pt idx="2">
                  <c:v>2123</c:v>
                </c:pt>
                <c:pt idx="3">
                  <c:v>2269</c:v>
                </c:pt>
                <c:pt idx="4">
                  <c:v>2260</c:v>
                </c:pt>
                <c:pt idx="5">
                  <c:v>2271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Applications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Fall 2009</c:v>
                </c:pt>
                <c:pt idx="1">
                  <c:v>Fall 2010</c:v>
                </c:pt>
                <c:pt idx="2">
                  <c:v>Fall 2011</c:v>
                </c:pt>
                <c:pt idx="3">
                  <c:v>Fall 2012</c:v>
                </c:pt>
                <c:pt idx="4">
                  <c:v>Fall 2013</c:v>
                </c:pt>
                <c:pt idx="5">
                  <c:v>Fall 2014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3468</c:v>
                </c:pt>
                <c:pt idx="1">
                  <c:v>3773</c:v>
                </c:pt>
                <c:pt idx="2">
                  <c:v>3639</c:v>
                </c:pt>
                <c:pt idx="3">
                  <c:v>3669</c:v>
                </c:pt>
                <c:pt idx="4">
                  <c:v>3912</c:v>
                </c:pt>
                <c:pt idx="5">
                  <c:v>4333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619712"/>
        <c:axId val="91621248"/>
      </c:barChart>
      <c:catAx>
        <c:axId val="91619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1621248"/>
        <c:crosses val="autoZero"/>
        <c:auto val="1"/>
        <c:lblAlgn val="ctr"/>
        <c:lblOffset val="100"/>
        <c:noMultiLvlLbl val="0"/>
      </c:catAx>
      <c:valAx>
        <c:axId val="91621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6197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631CE04-C2CC-412A-A455-BDD561AE90CA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A1987E0-6150-4CC7-B42D-65E873690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92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20BE635-96A2-4267-851A-2F670CC6A939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7952D7-4999-402F-A6F4-441B377EF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05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952D7-4999-402F-A6F4-441B377EF4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08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952D7-4999-402F-A6F4-441B377EF4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69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952D7-4999-402F-A6F4-441B377EF4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3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952D7-4999-402F-A6F4-441B377EF4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01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952D7-4999-402F-A6F4-441B377EF4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45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952D7-4999-402F-A6F4-441B377EF4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66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952D7-4999-402F-A6F4-441B377EF4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49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952D7-4999-402F-A6F4-441B377EF4D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28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952D7-4999-402F-A6F4-441B377EF4D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92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952D7-4999-402F-A6F4-441B377EF4D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887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952D7-4999-402F-A6F4-441B377EF4D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29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952D7-4999-402F-A6F4-441B377EF4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911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952D7-4999-402F-A6F4-441B377EF4D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678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Polynomial Trend Line indicates steady growth</a:t>
            </a:r>
            <a:r>
              <a:rPr lang="en-US" baseline="0" dirty="0" smtClean="0"/>
              <a:t> but may be reaching a plateau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952D7-4999-402F-A6F4-441B377EF4D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392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952D7-4999-402F-A6F4-441B377EF4D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951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Cyclical Growth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952D7-4999-402F-A6F4-441B377EF4D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82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952D7-4999-402F-A6F4-441B377EF4D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276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Indicates a decline in the last three years of our transfer population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952D7-4999-402F-A6F4-441B377EF4D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697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Steady</a:t>
            </a:r>
            <a:r>
              <a:rPr lang="en-US" baseline="0" dirty="0" smtClean="0"/>
              <a:t> Growth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952D7-4999-402F-A6F4-441B377EF4D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014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Steady</a:t>
            </a:r>
            <a:r>
              <a:rPr lang="en-US" baseline="0" dirty="0" smtClean="0"/>
              <a:t> Growth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952D7-4999-402F-A6F4-441B377EF4D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402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952D7-4999-402F-A6F4-441B377EF4D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249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952D7-4999-402F-A6F4-441B377EF4D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8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952D7-4999-402F-A6F4-441B377EF4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904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952D7-4999-402F-A6F4-441B377EF4D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17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952D7-4999-402F-A6F4-441B377EF4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9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952D7-4999-402F-A6F4-441B377EF4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36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952D7-4999-402F-A6F4-441B377EF4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57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952D7-4999-402F-A6F4-441B377EF4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19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952D7-4999-402F-A6F4-441B377EF4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71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952D7-4999-402F-A6F4-441B377EF4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92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59141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1491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7E4C-8237-E74A-A7DE-3F2F006848AD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4988C-F017-DC44-ABED-48F62B39040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ETSU stacked gold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200" y="4357116"/>
            <a:ext cx="3074865" cy="12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0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4808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7E4C-8237-E74A-A7DE-3F2F006848AD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4988C-F017-DC44-ABED-48F62B39040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ETSU long gold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681" y="6042488"/>
            <a:ext cx="2700673" cy="58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1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43328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43328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7E4C-8237-E74A-A7DE-3F2F006848AD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4988C-F017-DC44-ABED-48F62B3904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ETSU long gold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681" y="6042488"/>
            <a:ext cx="2700673" cy="58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70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94841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94841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7E4C-8237-E74A-A7DE-3F2F006848AD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4988C-F017-DC44-ABED-48F62B39040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ETSU long gold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681" y="6042488"/>
            <a:ext cx="2700673" cy="58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8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7E4C-8237-E74A-A7DE-3F2F006848AD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4988C-F017-DC44-ABED-48F62B39040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ETSU long gold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681" y="6042488"/>
            <a:ext cx="2700673" cy="58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1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7E4C-8237-E74A-A7DE-3F2F006848AD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4988C-F017-DC44-ABED-48F62B39040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ETSU long gold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681" y="6042488"/>
            <a:ext cx="2700673" cy="58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3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381624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19575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7E4C-8237-E74A-A7DE-3F2F006848AD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4988C-F017-DC44-ABED-48F62B3904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ETSU long gold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681" y="6042488"/>
            <a:ext cx="2700673" cy="58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98169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10344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64907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7E4C-8237-E74A-A7DE-3F2F006848AD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4988C-F017-DC44-ABED-48F62B3904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ETSU long gold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681" y="6042488"/>
            <a:ext cx="2700673" cy="58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76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F7E4C-8237-E74A-A7DE-3F2F006848AD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4988C-F017-DC44-ABED-48F62B390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7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TSU stacked gol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200" y="4357116"/>
            <a:ext cx="3074865" cy="126875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Fall 2014 Enrollment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Fall 2015 Projections</a:t>
            </a:r>
          </a:p>
          <a:p>
            <a:r>
              <a:rPr lang="en-US" dirty="0" smtClean="0"/>
              <a:t>Mike Hoff</a:t>
            </a:r>
          </a:p>
          <a:p>
            <a:r>
              <a:rPr lang="en-US" dirty="0" smtClean="0"/>
              <a:t>Institutional Research &amp; Effectiveness</a:t>
            </a:r>
          </a:p>
          <a:p>
            <a:r>
              <a:rPr lang="en-US" dirty="0" smtClean="0"/>
              <a:t>9.25.14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8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2181"/>
            <a:ext cx="7772400" cy="1470025"/>
          </a:xfrm>
        </p:spPr>
        <p:txBody>
          <a:bodyPr/>
          <a:lstStyle/>
          <a:p>
            <a:r>
              <a:rPr lang="en-US" dirty="0" smtClean="0"/>
              <a:t>Credits Generated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20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583615"/>
              </p:ext>
            </p:extLst>
          </p:nvPr>
        </p:nvGraphicFramePr>
        <p:xfrm>
          <a:off x="414530" y="280414"/>
          <a:ext cx="8272270" cy="54254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8825"/>
                <a:gridCol w="1150924"/>
                <a:gridCol w="1150924"/>
                <a:gridCol w="1150924"/>
                <a:gridCol w="1150924"/>
                <a:gridCol w="1150924"/>
                <a:gridCol w="1258825"/>
              </a:tblGrid>
              <a:tr h="491893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University Credits by Level 2010-2014</a:t>
                      </a:r>
                      <a:endParaRPr lang="en-US" sz="1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46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Year</a:t>
                      </a:r>
                      <a:endParaRPr lang="en-US" sz="1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Total</a:t>
                      </a:r>
                      <a:endParaRPr lang="en-US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1,xxx</a:t>
                      </a:r>
                      <a:endParaRPr lang="en-US" sz="1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2,xxx</a:t>
                      </a:r>
                      <a:endParaRPr lang="en-US" sz="1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3,xxx</a:t>
                      </a:r>
                      <a:endParaRPr lang="en-US" sz="1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4,xxx</a:t>
                      </a:r>
                      <a:endParaRPr lang="en-US" sz="1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Graduate</a:t>
                      </a:r>
                      <a:endParaRPr lang="en-US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721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2010</a:t>
                      </a:r>
                      <a:endParaRPr lang="en-US" sz="1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178,851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55,253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45,124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30,539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25,153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17,886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721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2011</a:t>
                      </a:r>
                      <a:endParaRPr lang="en-US" sz="1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182,281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56,596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46,650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30,966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26,348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17,188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721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2012</a:t>
                      </a:r>
                      <a:endParaRPr lang="en-US" sz="1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177,819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54,762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46,826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31,159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26,854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18,218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721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2013</a:t>
                      </a:r>
                      <a:endParaRPr lang="en-US" sz="1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171,366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51,561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44,227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30,398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26,356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18,824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721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2014</a:t>
                      </a:r>
                      <a:endParaRPr lang="en-US" sz="1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169,716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52,384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43,705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29,736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25,280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18,611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7635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% Change</a:t>
                      </a:r>
                      <a:endParaRPr lang="en-US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-5.11%</a:t>
                      </a:r>
                      <a:endParaRPr lang="en-US" sz="1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-5.19%</a:t>
                      </a:r>
                      <a:endParaRPr lang="en-US" sz="1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-3.14%</a:t>
                      </a:r>
                      <a:endParaRPr lang="en-US" sz="1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-2.63%</a:t>
                      </a:r>
                      <a:endParaRPr lang="en-US" sz="1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0.50%</a:t>
                      </a:r>
                      <a:endParaRPr lang="en-US" sz="1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4.05%</a:t>
                      </a:r>
                      <a:endParaRPr lang="en-US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21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379781"/>
              </p:ext>
            </p:extLst>
          </p:nvPr>
        </p:nvGraphicFramePr>
        <p:xfrm>
          <a:off x="304800" y="280417"/>
          <a:ext cx="8534401" cy="5303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8713"/>
                <a:gridCol w="1187395"/>
                <a:gridCol w="1187395"/>
                <a:gridCol w="1187395"/>
                <a:gridCol w="1187395"/>
                <a:gridCol w="1187395"/>
                <a:gridCol w="1298713"/>
              </a:tblGrid>
              <a:tr h="551811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Total Credits Fall 2010 -2014</a:t>
                      </a:r>
                      <a:endParaRPr lang="en-US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18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College</a:t>
                      </a:r>
                      <a:endParaRPr lang="en-US" sz="1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2010</a:t>
                      </a:r>
                      <a:endParaRPr lang="en-US" sz="1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2011</a:t>
                      </a:r>
                      <a:endParaRPr lang="en-US" sz="1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2012</a:t>
                      </a:r>
                      <a:endParaRPr lang="en-US" sz="1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2013</a:t>
                      </a:r>
                      <a:endParaRPr lang="en-US" sz="1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2014</a:t>
                      </a:r>
                      <a:endParaRPr lang="en-US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% Change</a:t>
                      </a:r>
                      <a:endParaRPr lang="en-US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21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UNIV</a:t>
                      </a:r>
                      <a:endParaRPr lang="en-US" sz="1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178,851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182,281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177,819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171,366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169,716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-5.11%</a:t>
                      </a:r>
                      <a:endParaRPr lang="en-US" sz="1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21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AS</a:t>
                      </a:r>
                      <a:endParaRPr lang="en-US" sz="1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98,490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100,103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95,909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90,041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88,094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-10.56%</a:t>
                      </a:r>
                      <a:endParaRPr lang="en-US" sz="1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21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BT</a:t>
                      </a:r>
                      <a:endParaRPr lang="en-US" sz="1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29,870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29,676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29,554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28,950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29,267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-2.02%</a:t>
                      </a:r>
                      <a:endParaRPr lang="en-US" sz="1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21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CR</a:t>
                      </a:r>
                      <a:endParaRPr lang="en-US" sz="1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7,138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7,473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7,930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8,141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8,155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14.25%</a:t>
                      </a:r>
                      <a:endParaRPr lang="en-US" sz="1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21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CS</a:t>
                      </a:r>
                      <a:endParaRPr lang="en-US" sz="1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1,309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1,499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643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685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540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-58.75%</a:t>
                      </a:r>
                      <a:endParaRPr lang="en-US" sz="1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21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ED</a:t>
                      </a:r>
                      <a:endParaRPr lang="en-US" sz="1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19,877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20,067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20,468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20,692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19,418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-2.31%</a:t>
                      </a:r>
                      <a:endParaRPr lang="en-US" sz="1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21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NU</a:t>
                      </a:r>
                      <a:endParaRPr lang="en-US" sz="1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9,623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10,518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10,876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11,407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11,890</a:t>
                      </a:r>
                      <a:endParaRPr lang="en-US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23.56%</a:t>
                      </a:r>
                      <a:endParaRPr lang="en-US" sz="18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518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PU</a:t>
                      </a:r>
                      <a:endParaRPr lang="en-US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9,140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9,835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10,218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9,890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10,012</a:t>
                      </a:r>
                      <a:endParaRPr lang="en-US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9.54%</a:t>
                      </a:r>
                      <a:endParaRPr lang="en-US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820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75877"/>
            <a:ext cx="7772400" cy="1470025"/>
          </a:xfrm>
        </p:spPr>
        <p:txBody>
          <a:bodyPr/>
          <a:lstStyle/>
          <a:p>
            <a:r>
              <a:rPr lang="en-US" dirty="0" smtClean="0"/>
              <a:t>Fall 2015 Projection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11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2015 Projection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719732"/>
              </p:ext>
            </p:extLst>
          </p:nvPr>
        </p:nvGraphicFramePr>
        <p:xfrm>
          <a:off x="457200" y="1600200"/>
          <a:ext cx="8229600" cy="3800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6334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Actual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Difference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r>
                        <a:rPr lang="en-US" baseline="0" dirty="0" smtClean="0"/>
                        <a:t> Difference</a:t>
                      </a:r>
                      <a:endParaRPr lang="en-US" dirty="0"/>
                    </a:p>
                  </a:txBody>
                  <a:tcPr anchor="ctr"/>
                </a:tc>
              </a:tr>
              <a:tr h="6334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15,188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15,250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-0.408%</a:t>
                      </a:r>
                      <a:endParaRPr lang="en-US" dirty="0"/>
                    </a:p>
                  </a:txBody>
                  <a:tcPr anchor="ctr"/>
                </a:tc>
              </a:tr>
              <a:tr h="6334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15,428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15,133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1.912%</a:t>
                      </a:r>
                      <a:endParaRPr lang="en-US" dirty="0"/>
                    </a:p>
                  </a:txBody>
                  <a:tcPr anchor="ctr"/>
                </a:tc>
              </a:tr>
              <a:tr h="6334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14,967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14,691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1.844%</a:t>
                      </a:r>
                      <a:endParaRPr lang="en-US" dirty="0"/>
                    </a:p>
                  </a:txBody>
                  <a:tcPr anchor="ctr"/>
                </a:tc>
              </a:tr>
              <a:tr h="6334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14,430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14,433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-.0003%</a:t>
                      </a:r>
                      <a:endParaRPr lang="en-US" dirty="0"/>
                    </a:p>
                  </a:txBody>
                  <a:tcPr anchor="ctr"/>
                </a:tc>
              </a:tr>
              <a:tr h="6334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14,297 </a:t>
                      </a:r>
                      <a:r>
                        <a:rPr lang="en-US" sz="1400" dirty="0" smtClean="0"/>
                        <a:t>± 2%</a:t>
                      </a:r>
                      <a:endParaRPr lang="en-US" sz="14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</a:t>
                      </a:r>
                      <a:endParaRPr lang="en-US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6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2015 Projection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UG/GR enrollment 13,685</a:t>
            </a:r>
          </a:p>
          <a:p>
            <a:pPr lvl="1"/>
            <a:r>
              <a:rPr lang="en-US" dirty="0"/>
              <a:t>1</a:t>
            </a:r>
            <a:r>
              <a:rPr lang="en-US" dirty="0" smtClean="0"/>
              <a:t>% drop from Fall 2014</a:t>
            </a:r>
          </a:p>
          <a:p>
            <a:r>
              <a:rPr lang="en-US" dirty="0" smtClean="0"/>
              <a:t>MED enrollment projected at 288</a:t>
            </a:r>
          </a:p>
          <a:p>
            <a:r>
              <a:rPr lang="en-US" dirty="0" smtClean="0"/>
              <a:t>Pharm enrollment projected at 324</a:t>
            </a:r>
          </a:p>
          <a:p>
            <a:r>
              <a:rPr lang="en-US" dirty="0" smtClean="0"/>
              <a:t>Total Projection 14,297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13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2015 Projection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model assumes we do everything the same and the external environment remains stable</a:t>
            </a:r>
          </a:p>
          <a:p>
            <a:r>
              <a:rPr lang="en-US" dirty="0" smtClean="0"/>
              <a:t>Two things we know:</a:t>
            </a:r>
          </a:p>
          <a:p>
            <a:pPr lvl="1"/>
            <a:r>
              <a:rPr lang="en-US" dirty="0" smtClean="0"/>
              <a:t>The external environment will not remain stable</a:t>
            </a:r>
          </a:p>
          <a:p>
            <a:pPr lvl="1"/>
            <a:r>
              <a:rPr lang="en-US" dirty="0" smtClean="0"/>
              <a:t>We will improve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3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8213"/>
            <a:ext cx="7772400" cy="1470025"/>
          </a:xfrm>
        </p:spPr>
        <p:txBody>
          <a:bodyPr/>
          <a:lstStyle/>
          <a:p>
            <a:r>
              <a:rPr lang="en-US" dirty="0" smtClean="0"/>
              <a:t>Enrollment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78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2014 Growth Goals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859570"/>
              </p:ext>
            </p:extLst>
          </p:nvPr>
        </p:nvGraphicFramePr>
        <p:xfrm>
          <a:off x="230736" y="1417635"/>
          <a:ext cx="8631252" cy="4111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813"/>
                <a:gridCol w="2157813"/>
                <a:gridCol w="2157813"/>
                <a:gridCol w="2157813"/>
              </a:tblGrid>
              <a:tr h="72964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College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Recruitment Increase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Retention</a:t>
                      </a:r>
                    </a:p>
                    <a:p>
                      <a:pPr algn="ctr"/>
                      <a:r>
                        <a:rPr lang="en-US" dirty="0" smtClean="0"/>
                        <a:t>Increase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Increase</a:t>
                      </a:r>
                      <a:endParaRPr lang="en-US" dirty="0" smtClean="0"/>
                    </a:p>
                  </a:txBody>
                  <a:tcPr anchor="ctr"/>
                </a:tc>
              </a:tr>
              <a:tr h="422731">
                <a:tc>
                  <a:txBody>
                    <a:bodyPr/>
                    <a:lstStyle/>
                    <a:p>
                      <a:r>
                        <a:rPr lang="en-US" dirty="0" smtClean="0"/>
                        <a:t>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374</a:t>
                      </a:r>
                      <a:endParaRPr lang="en-US" dirty="0"/>
                    </a:p>
                  </a:txBody>
                  <a:tcPr anchor="ctr"/>
                </a:tc>
              </a:tr>
              <a:tr h="422731">
                <a:tc>
                  <a:txBody>
                    <a:bodyPr/>
                    <a:lstStyle/>
                    <a:p>
                      <a:r>
                        <a:rPr lang="en-US" dirty="0" smtClean="0"/>
                        <a:t>BT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205</a:t>
                      </a:r>
                      <a:endParaRPr lang="en-US" dirty="0"/>
                    </a:p>
                  </a:txBody>
                  <a:tcPr anchor="ctr"/>
                </a:tc>
              </a:tr>
              <a:tr h="422731">
                <a:tc>
                  <a:txBody>
                    <a:bodyPr/>
                    <a:lstStyle/>
                    <a:p>
                      <a:r>
                        <a:rPr lang="en-US" dirty="0" smtClean="0"/>
                        <a:t>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 anchor="ctr"/>
                </a:tc>
              </a:tr>
              <a:tr h="422731">
                <a:tc>
                  <a:txBody>
                    <a:bodyPr/>
                    <a:lstStyle/>
                    <a:p>
                      <a:r>
                        <a:rPr lang="en-US" dirty="0" smtClean="0"/>
                        <a:t>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</a:p>
                  </a:txBody>
                  <a:tcPr anchor="ctr"/>
                </a:tc>
              </a:tr>
              <a:tr h="422731">
                <a:tc>
                  <a:txBody>
                    <a:bodyPr/>
                    <a:lstStyle/>
                    <a:p>
                      <a:r>
                        <a:rPr lang="en-US" dirty="0" smtClean="0"/>
                        <a:t>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182</a:t>
                      </a:r>
                      <a:endParaRPr lang="en-US" dirty="0"/>
                    </a:p>
                  </a:txBody>
                  <a:tcPr anchor="ctr"/>
                </a:tc>
              </a:tr>
              <a:tr h="422731">
                <a:tc>
                  <a:txBody>
                    <a:bodyPr/>
                    <a:lstStyle/>
                    <a:p>
                      <a:r>
                        <a:rPr lang="en-US" dirty="0" smtClean="0"/>
                        <a:t>NU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139</a:t>
                      </a:r>
                      <a:endParaRPr lang="en-US" dirty="0"/>
                    </a:p>
                  </a:txBody>
                  <a:tcPr anchor="ctr"/>
                </a:tc>
              </a:tr>
              <a:tr h="422731">
                <a:tc>
                  <a:txBody>
                    <a:bodyPr/>
                    <a:lstStyle/>
                    <a:p>
                      <a:r>
                        <a:rPr lang="en-US" dirty="0" smtClean="0"/>
                        <a:t>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 anchor="ctr"/>
                </a:tc>
              </a:tr>
              <a:tr h="422731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1,070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8779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Fall 2014 Growth Outcomes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99676"/>
              </p:ext>
            </p:extLst>
          </p:nvPr>
        </p:nvGraphicFramePr>
        <p:xfrm>
          <a:off x="457200" y="1600200"/>
          <a:ext cx="8382000" cy="3959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794000"/>
                <a:gridCol w="2794000"/>
              </a:tblGrid>
              <a:tr h="4399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College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Actual Growth</a:t>
                      </a:r>
                      <a:r>
                        <a:rPr lang="en-US" baseline="0" dirty="0" smtClean="0"/>
                        <a:t> FA13-FA14</a:t>
                      </a:r>
                      <a:endParaRPr lang="en-US" dirty="0"/>
                    </a:p>
                  </a:txBody>
                  <a:tcPr anchor="ctr"/>
                </a:tc>
              </a:tr>
              <a:tr h="4399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-152</a:t>
                      </a:r>
                    </a:p>
                  </a:txBody>
                  <a:tcPr anchor="ctr"/>
                </a:tc>
              </a:tr>
              <a:tr h="4399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47</a:t>
                      </a:r>
                      <a:endParaRPr lang="en-US" b="1" dirty="0"/>
                    </a:p>
                  </a:txBody>
                  <a:tcPr anchor="ctr"/>
                </a:tc>
              </a:tr>
              <a:tr h="4399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23</a:t>
                      </a:r>
                      <a:endParaRPr lang="en-US" b="1" dirty="0"/>
                    </a:p>
                  </a:txBody>
                  <a:tcPr anchor="ctr"/>
                </a:tc>
              </a:tr>
              <a:tr h="4399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-10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4399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-91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4399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55</a:t>
                      </a:r>
                      <a:endParaRPr lang="en-US" b="1" dirty="0"/>
                    </a:p>
                  </a:txBody>
                  <a:tcPr anchor="ctr"/>
                </a:tc>
              </a:tr>
              <a:tr h="4399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79</a:t>
                      </a:r>
                      <a:endParaRPr lang="en-US" b="1" dirty="0"/>
                    </a:p>
                  </a:txBody>
                  <a:tcPr anchor="ctr"/>
                </a:tc>
              </a:tr>
              <a:tr h="4399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1,070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-49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95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49712"/>
          </a:xfrm>
        </p:spPr>
        <p:txBody>
          <a:bodyPr/>
          <a:lstStyle/>
          <a:p>
            <a:r>
              <a:rPr lang="en-US" dirty="0" smtClean="0"/>
              <a:t>Recap Fall 2014 Projections</a:t>
            </a:r>
          </a:p>
          <a:p>
            <a:r>
              <a:rPr lang="en-US" dirty="0" smtClean="0"/>
              <a:t>Provide Fall 2015 Projections</a:t>
            </a:r>
          </a:p>
          <a:p>
            <a:r>
              <a:rPr lang="en-US" dirty="0" smtClean="0"/>
              <a:t>Tennessee Promise</a:t>
            </a:r>
          </a:p>
          <a:p>
            <a:pPr lvl="1"/>
            <a:r>
              <a:rPr lang="en-US" dirty="0" smtClean="0"/>
              <a:t>Populations Impacted by Promise</a:t>
            </a:r>
          </a:p>
          <a:p>
            <a:pPr lvl="1"/>
            <a:r>
              <a:rPr lang="en-US" dirty="0" smtClean="0"/>
              <a:t>Populations Not Impacted by Promise</a:t>
            </a:r>
          </a:p>
          <a:p>
            <a:r>
              <a:rPr lang="en-US" dirty="0" smtClean="0"/>
              <a:t>Discuss Potential Response To Promise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8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2015 Enrollment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primary objective is to maintain Fall 2014 actual enrollments, thus compensating for any impact of Tennessee Promise</a:t>
            </a:r>
          </a:p>
          <a:p>
            <a:r>
              <a:rPr lang="en-US" dirty="0" smtClean="0"/>
              <a:t>Also, to continue the pursuit of the growth agenda metrics that have been identified to represent a stretch goal of 15,000</a:t>
            </a:r>
          </a:p>
        </p:txBody>
      </p:sp>
    </p:spTree>
    <p:extLst>
      <p:ext uri="{BB962C8B-B14F-4D97-AF65-F5344CB8AC3E}">
        <p14:creationId xmlns:p14="http://schemas.microsoft.com/office/powerpoint/2010/main" val="1206319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2015 Enrollment Goals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118543"/>
              </p:ext>
            </p:extLst>
          </p:nvPr>
        </p:nvGraphicFramePr>
        <p:xfrm>
          <a:off x="215899" y="1104902"/>
          <a:ext cx="8597900" cy="44703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9945"/>
                <a:gridCol w="1292097"/>
                <a:gridCol w="1149237"/>
                <a:gridCol w="1280267"/>
                <a:gridCol w="1368531"/>
                <a:gridCol w="1280267"/>
                <a:gridCol w="1297556"/>
              </a:tblGrid>
              <a:tr h="385379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Fall 2015 College Enrollment Goals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14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College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FA2014 Enrollment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FA2015 Projected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Increase Goal Flat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Resulting Enrollment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Increase Goal 15,000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Resulting Enrollment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61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4,195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4,068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77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4,145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173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4,241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61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BT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2,479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2,480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46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2,526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104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2,584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61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CR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964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964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18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982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40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1,004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61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415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416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8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424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17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433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61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ED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2,045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2,045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38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2,083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87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2,132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61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1,787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1,786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33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1,819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75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1,861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61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PU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609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609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13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622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29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638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3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Other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1,328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1,198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23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1,221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53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1,251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53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13,822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13,566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256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13,822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578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14,144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5181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 Growth Plans That…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32" y="1204958"/>
            <a:ext cx="8344968" cy="4543324"/>
          </a:xfrm>
        </p:spPr>
        <p:txBody>
          <a:bodyPr>
            <a:normAutofit fontScale="55000" lnSpcReduction="20000"/>
          </a:bodyPr>
          <a:lstStyle/>
          <a:p>
            <a:r>
              <a:rPr lang="en-US" sz="3800" dirty="0"/>
              <a:t>Plans:</a:t>
            </a:r>
          </a:p>
          <a:p>
            <a:pPr lvl="1"/>
            <a:r>
              <a:rPr lang="en-US" sz="3800" dirty="0" smtClean="0"/>
              <a:t>Must outline plan for both flat enrollment and growing to 15,000 students</a:t>
            </a:r>
          </a:p>
          <a:p>
            <a:pPr lvl="1"/>
            <a:r>
              <a:rPr lang="en-US" sz="3800" dirty="0" smtClean="0"/>
              <a:t>Must </a:t>
            </a:r>
            <a:r>
              <a:rPr lang="en-US" sz="3800" dirty="0"/>
              <a:t>be college specific</a:t>
            </a:r>
          </a:p>
          <a:p>
            <a:pPr lvl="1"/>
            <a:r>
              <a:rPr lang="en-US" sz="3800" dirty="0" smtClean="0"/>
              <a:t>Must </a:t>
            </a:r>
            <a:r>
              <a:rPr lang="en-US" sz="3800" dirty="0"/>
              <a:t>be transparent in depicting college engagement for bona fide improvement tactics</a:t>
            </a:r>
          </a:p>
          <a:p>
            <a:pPr lvl="1"/>
            <a:r>
              <a:rPr lang="en-US" sz="3800" dirty="0"/>
              <a:t>Will be assessed using the overall enrollment goals presented </a:t>
            </a:r>
          </a:p>
          <a:p>
            <a:pPr lvl="2"/>
            <a:r>
              <a:rPr lang="en-US" sz="3800" dirty="0"/>
              <a:t>Each plan must clearly and convincingly make the case for achieving a defined percentage of the college recruitment and retention goals</a:t>
            </a:r>
          </a:p>
          <a:p>
            <a:pPr lvl="1"/>
            <a:r>
              <a:rPr lang="en-US" sz="3800" dirty="0"/>
              <a:t>Must include both recruitment and retention initiatives</a:t>
            </a:r>
          </a:p>
          <a:p>
            <a:pPr lvl="1"/>
            <a:r>
              <a:rPr lang="en-US" sz="3800" dirty="0"/>
              <a:t>Will be used to evaluate, by college, positions requested pending available funds</a:t>
            </a:r>
          </a:p>
          <a:p>
            <a:pPr lvl="1"/>
            <a:r>
              <a:rPr lang="en-US" sz="3800" dirty="0"/>
              <a:t>Should depict college assessment of risk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2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Limit Your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649" y="1239140"/>
            <a:ext cx="8379151" cy="450914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Consider</a:t>
            </a:r>
          </a:p>
          <a:p>
            <a:pPr lvl="1"/>
            <a:r>
              <a:rPr lang="en-US" dirty="0"/>
              <a:t>Pedagogy &amp; Delivery Systems</a:t>
            </a:r>
          </a:p>
          <a:p>
            <a:pPr lvl="1"/>
            <a:r>
              <a:rPr lang="en-US" dirty="0"/>
              <a:t>Curriculum</a:t>
            </a:r>
          </a:p>
          <a:p>
            <a:pPr lvl="2"/>
            <a:r>
              <a:rPr lang="en-US" dirty="0"/>
              <a:t>Bridge Courses</a:t>
            </a:r>
          </a:p>
          <a:p>
            <a:pPr lvl="1"/>
            <a:r>
              <a:rPr lang="en-US" dirty="0"/>
              <a:t>New Markets (International &amp; Domestic)</a:t>
            </a:r>
          </a:p>
          <a:p>
            <a:pPr lvl="1"/>
            <a:r>
              <a:rPr lang="en-US" dirty="0"/>
              <a:t>New Collaborations</a:t>
            </a:r>
          </a:p>
          <a:p>
            <a:pPr lvl="1"/>
            <a:r>
              <a:rPr lang="en-US" dirty="0"/>
              <a:t>Alternative Schedules &amp; Calendars</a:t>
            </a:r>
          </a:p>
          <a:p>
            <a:pPr lvl="1"/>
            <a:r>
              <a:rPr lang="en-US" dirty="0"/>
              <a:t>New Partnerships</a:t>
            </a:r>
          </a:p>
          <a:p>
            <a:pPr lvl="1"/>
            <a:r>
              <a:rPr lang="en-US" dirty="0"/>
              <a:t>New Student Populations</a:t>
            </a:r>
          </a:p>
          <a:p>
            <a:pPr lvl="2"/>
            <a:r>
              <a:rPr lang="en-US" dirty="0"/>
              <a:t>With distinctive career goals</a:t>
            </a:r>
          </a:p>
          <a:p>
            <a:pPr lvl="2"/>
            <a:r>
              <a:rPr lang="en-US" dirty="0"/>
              <a:t>Students who cannot come to main campus (ex. E-Learning, International, Out-of-state, etc.)</a:t>
            </a:r>
          </a:p>
          <a:p>
            <a:pPr lvl="2"/>
            <a:r>
              <a:rPr lang="en-US" dirty="0"/>
              <a:t>Trade impacted workers</a:t>
            </a:r>
          </a:p>
          <a:p>
            <a:pPr lvl="1"/>
            <a:r>
              <a:rPr lang="en-US" dirty="0"/>
              <a:t>Service to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25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9989"/>
            <a:ext cx="7772400" cy="1470025"/>
          </a:xfrm>
        </p:spPr>
        <p:txBody>
          <a:bodyPr/>
          <a:lstStyle/>
          <a:p>
            <a:r>
              <a:rPr lang="en-US" dirty="0" smtClean="0"/>
              <a:t>TENNESSEE PROMISE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54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Tennessee Promise?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“</a:t>
            </a:r>
            <a:r>
              <a:rPr lang="en-US" dirty="0"/>
              <a:t>L</a:t>
            </a:r>
            <a:r>
              <a:rPr lang="en-US" dirty="0" smtClean="0"/>
              <a:t>ast </a:t>
            </a:r>
            <a:r>
              <a:rPr lang="en-US" dirty="0"/>
              <a:t>dollar” grant to cover all tuition at TN community colleges, TCAT’s or 4-year institutions offering an Associate Degree</a:t>
            </a:r>
          </a:p>
          <a:p>
            <a:r>
              <a:rPr lang="en-US" dirty="0"/>
              <a:t>Available to all TN high school graduates beginning with class of </a:t>
            </a:r>
            <a:r>
              <a:rPr lang="en-US" dirty="0" smtClean="0"/>
              <a:t>2015</a:t>
            </a:r>
          </a:p>
          <a:p>
            <a:pPr lvl="0"/>
            <a:r>
              <a:rPr lang="en-US" dirty="0" smtClean="0"/>
              <a:t>No </a:t>
            </a:r>
            <a:r>
              <a:rPr lang="en-US" dirty="0"/>
              <a:t>GPA or ACT/SAT requirements to qualify</a:t>
            </a:r>
          </a:p>
          <a:p>
            <a:pPr lvl="0"/>
            <a:r>
              <a:rPr lang="en-US" dirty="0"/>
              <a:t>Includes mentoring Program</a:t>
            </a:r>
          </a:p>
        </p:txBody>
      </p:sp>
    </p:spTree>
    <p:extLst>
      <p:ext uri="{BB962C8B-B14F-4D97-AF65-F5344CB8AC3E}">
        <p14:creationId xmlns:p14="http://schemas.microsoft.com/office/powerpoint/2010/main" val="325761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Requirements/Deadlines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Apply for Tennessee Promise by November 1</a:t>
            </a:r>
          </a:p>
          <a:p>
            <a:pPr lvl="0"/>
            <a:r>
              <a:rPr lang="en-US" dirty="0"/>
              <a:t>Submit FAFSA by February 15</a:t>
            </a:r>
          </a:p>
          <a:p>
            <a:pPr lvl="0"/>
            <a:r>
              <a:rPr lang="en-US" dirty="0"/>
              <a:t>Attend first mandatory meeting coordinated by partnering organization – March 1</a:t>
            </a:r>
          </a:p>
          <a:p>
            <a:pPr lvl="0"/>
            <a:r>
              <a:rPr lang="en-US" dirty="0"/>
              <a:t>Attend second mandatory meeting coordinated by partnering organization – May 31</a:t>
            </a:r>
          </a:p>
          <a:p>
            <a:pPr lvl="0"/>
            <a:r>
              <a:rPr lang="en-US" dirty="0"/>
              <a:t>Complete first 8 hours of community service – August </a:t>
            </a:r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4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99" y="-170688"/>
            <a:ext cx="7930769" cy="594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78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17253"/>
            <a:ext cx="7772400" cy="1470025"/>
          </a:xfrm>
        </p:spPr>
        <p:txBody>
          <a:bodyPr/>
          <a:lstStyle/>
          <a:p>
            <a:r>
              <a:rPr lang="en-US" dirty="0" smtClean="0"/>
              <a:t>POPULATION IMPACTED BY PROMISE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76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ETSU First-Time Freshmen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First-Time Freshmen Population</a:t>
            </a:r>
          </a:p>
          <a:p>
            <a:pPr lvl="1"/>
            <a:r>
              <a:rPr lang="en-US" dirty="0" smtClean="0"/>
              <a:t>2,001</a:t>
            </a:r>
          </a:p>
          <a:p>
            <a:r>
              <a:rPr lang="en-US" dirty="0" smtClean="0"/>
              <a:t>Population Impacted by Tennessee Promise</a:t>
            </a:r>
          </a:p>
          <a:p>
            <a:pPr lvl="2"/>
            <a:r>
              <a:rPr lang="en-US" dirty="0" smtClean="0"/>
              <a:t>Total Tennessee First-Time Freshmen Fall 2014</a:t>
            </a:r>
          </a:p>
          <a:p>
            <a:pPr lvl="3"/>
            <a:r>
              <a:rPr lang="en-US" dirty="0"/>
              <a:t>1,694 (85% of Total First-Time Freshmen)</a:t>
            </a:r>
          </a:p>
          <a:p>
            <a:pPr lvl="2"/>
            <a:r>
              <a:rPr lang="en-US" dirty="0" smtClean="0"/>
              <a:t>Target group has an ACT between 18-24</a:t>
            </a:r>
          </a:p>
          <a:p>
            <a:pPr lvl="3"/>
            <a:r>
              <a:rPr lang="en-US" dirty="0" smtClean="0"/>
              <a:t>887 Fall 2014</a:t>
            </a:r>
          </a:p>
        </p:txBody>
      </p:sp>
    </p:spTree>
    <p:extLst>
      <p:ext uri="{BB962C8B-B14F-4D97-AF65-F5344CB8AC3E}">
        <p14:creationId xmlns:p14="http://schemas.microsoft.com/office/powerpoint/2010/main" val="380717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1493"/>
            <a:ext cx="7772400" cy="1470025"/>
          </a:xfrm>
        </p:spPr>
        <p:txBody>
          <a:bodyPr/>
          <a:lstStyle/>
          <a:p>
            <a:r>
              <a:rPr lang="en-US" dirty="0" smtClean="0"/>
              <a:t>The Model</a:t>
            </a:r>
            <a:br>
              <a:rPr lang="en-US" dirty="0" smtClean="0"/>
            </a:br>
            <a:r>
              <a:rPr lang="en-US" dirty="0" smtClean="0"/>
              <a:t>Markov Chain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5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Impact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6723975"/>
              </p:ext>
            </p:extLst>
          </p:nvPr>
        </p:nvGraphicFramePr>
        <p:xfrm>
          <a:off x="717847" y="1600200"/>
          <a:ext cx="8004048" cy="3617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8016"/>
                <a:gridCol w="2668016"/>
                <a:gridCol w="2668016"/>
              </a:tblGrid>
              <a:tr h="7235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Scenario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 Guidance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Worst Case</a:t>
                      </a:r>
                      <a:endParaRPr lang="en-US" dirty="0"/>
                    </a:p>
                  </a:txBody>
                  <a:tcPr anchor="ctr"/>
                </a:tc>
              </a:tr>
              <a:tr h="7235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Impact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7%</a:t>
                      </a:r>
                      <a:r>
                        <a:rPr lang="en-US" baseline="0" dirty="0" smtClean="0"/>
                        <a:t> Decline*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 ACT 18-24</a:t>
                      </a:r>
                      <a:endParaRPr lang="en-US" dirty="0"/>
                    </a:p>
                  </a:txBody>
                  <a:tcPr anchor="ctr"/>
                </a:tc>
              </a:tr>
              <a:tr h="7235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Current</a:t>
                      </a:r>
                      <a:r>
                        <a:rPr lang="en-US" baseline="0" dirty="0" smtClean="0"/>
                        <a:t> Total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1,694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1,694</a:t>
                      </a:r>
                    </a:p>
                  </a:txBody>
                  <a:tcPr anchor="ctr"/>
                </a:tc>
              </a:tr>
              <a:tr h="7235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Projected Loss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887</a:t>
                      </a:r>
                      <a:endParaRPr lang="en-US" dirty="0"/>
                    </a:p>
                  </a:txBody>
                  <a:tcPr anchor="ctr"/>
                </a:tc>
              </a:tr>
              <a:tr h="7235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Resulting Enrollment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1,575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807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3024" y="5401056"/>
            <a:ext cx="788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*Based on the November 1</a:t>
            </a:r>
            <a:r>
              <a:rPr lang="en-US" baseline="30000" dirty="0" smtClean="0"/>
              <a:t>st</a:t>
            </a:r>
            <a:r>
              <a:rPr lang="en-US" dirty="0" smtClean="0"/>
              <a:t> Registration Deadline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15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909"/>
            <a:ext cx="7772400" cy="1470025"/>
          </a:xfrm>
        </p:spPr>
        <p:txBody>
          <a:bodyPr/>
          <a:lstStyle/>
          <a:p>
            <a:r>
              <a:rPr lang="en-US" dirty="0" smtClean="0"/>
              <a:t>POPULATION NOT IMPACTED BY PROMISE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4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Populations Not Impacted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Border County</a:t>
            </a:r>
          </a:p>
          <a:p>
            <a:r>
              <a:rPr lang="en-US" dirty="0" smtClean="0"/>
              <a:t>Regional Enrollment</a:t>
            </a:r>
          </a:p>
          <a:p>
            <a:r>
              <a:rPr lang="en-US" dirty="0" smtClean="0"/>
              <a:t>Out-of-State</a:t>
            </a:r>
          </a:p>
          <a:p>
            <a:r>
              <a:rPr lang="en-US" dirty="0" smtClean="0"/>
              <a:t>E-Rate</a:t>
            </a:r>
          </a:p>
          <a:p>
            <a:r>
              <a:rPr lang="en-US" dirty="0" smtClean="0"/>
              <a:t>Veterans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Transfer Students</a:t>
            </a:r>
          </a:p>
          <a:p>
            <a:r>
              <a:rPr lang="en-US" dirty="0" smtClean="0"/>
              <a:t>International Students</a:t>
            </a:r>
          </a:p>
          <a:p>
            <a:r>
              <a:rPr lang="en-US" dirty="0" smtClean="0"/>
              <a:t>Graduate Students</a:t>
            </a:r>
          </a:p>
          <a:p>
            <a:r>
              <a:rPr lang="en-US" dirty="0" smtClean="0"/>
              <a:t>Retained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634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2157947"/>
              </p:ext>
            </p:extLst>
          </p:nvPr>
        </p:nvGraphicFramePr>
        <p:xfrm>
          <a:off x="158496" y="274638"/>
          <a:ext cx="8619744" cy="547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289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803225"/>
              </p:ext>
            </p:extLst>
          </p:nvPr>
        </p:nvGraphicFramePr>
        <p:xfrm>
          <a:off x="457200" y="219456"/>
          <a:ext cx="8229600" cy="5528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3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714653"/>
              </p:ext>
            </p:extLst>
          </p:nvPr>
        </p:nvGraphicFramePr>
        <p:xfrm>
          <a:off x="365760" y="207264"/>
          <a:ext cx="8321040" cy="554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082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228305"/>
              </p:ext>
            </p:extLst>
          </p:nvPr>
        </p:nvGraphicFramePr>
        <p:xfrm>
          <a:off x="457200" y="256032"/>
          <a:ext cx="8229600" cy="5492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174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551375"/>
              </p:ext>
            </p:extLst>
          </p:nvPr>
        </p:nvGraphicFramePr>
        <p:xfrm>
          <a:off x="457200" y="292608"/>
          <a:ext cx="8229600" cy="545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259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999817"/>
              </p:ext>
            </p:extLst>
          </p:nvPr>
        </p:nvGraphicFramePr>
        <p:xfrm>
          <a:off x="268224" y="219456"/>
          <a:ext cx="8418576" cy="5528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61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Year </a:t>
            </a:r>
            <a:br>
              <a:rPr lang="en-US" dirty="0" smtClean="0"/>
            </a:br>
            <a:r>
              <a:rPr lang="en-US" dirty="0" smtClean="0"/>
              <a:t>Retention and Graduation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7317478"/>
              </p:ext>
            </p:extLst>
          </p:nvPr>
        </p:nvGraphicFramePr>
        <p:xfrm>
          <a:off x="359664" y="1331976"/>
          <a:ext cx="8229600" cy="4148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365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/>
              <a:t>Is a time-series model that looks at past practice to predict future outcome</a:t>
            </a:r>
          </a:p>
          <a:p>
            <a:pPr lvl="1"/>
            <a:r>
              <a:rPr lang="en-US" dirty="0"/>
              <a:t>For enrollment modeling, Markov chain tracks students, by status, from year</a:t>
            </a:r>
            <a:r>
              <a:rPr lang="en-US" baseline="30000" dirty="0"/>
              <a:t>1</a:t>
            </a:r>
            <a:r>
              <a:rPr lang="en-US" dirty="0"/>
              <a:t> to year</a:t>
            </a:r>
            <a:r>
              <a:rPr lang="en-US" baseline="30000" dirty="0"/>
              <a:t>2</a:t>
            </a:r>
            <a:r>
              <a:rPr lang="en-US" dirty="0"/>
              <a:t> allowing the researcher to calculate an recruitment rate and dropout rate by class</a:t>
            </a:r>
          </a:p>
          <a:p>
            <a:pPr lvl="1"/>
            <a:r>
              <a:rPr lang="en-US" dirty="0"/>
              <a:t>The recruitment and retention rates are applied to the current standing of year</a:t>
            </a:r>
            <a:r>
              <a:rPr lang="en-US" baseline="30000" dirty="0"/>
              <a:t>2</a:t>
            </a:r>
            <a:r>
              <a:rPr lang="en-US" dirty="0"/>
              <a:t> to students, adding in new inputs by class for year</a:t>
            </a:r>
            <a:r>
              <a:rPr lang="en-US" baseline="30000" dirty="0"/>
              <a:t>2</a:t>
            </a:r>
            <a:r>
              <a:rPr lang="en-US" dirty="0"/>
              <a:t>, to calculate enrollment for year</a:t>
            </a:r>
            <a:r>
              <a:rPr lang="en-US" baseline="30000" dirty="0"/>
              <a:t>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1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039667"/>
              </p:ext>
            </p:extLst>
          </p:nvPr>
        </p:nvGraphicFramePr>
        <p:xfrm>
          <a:off x="457200" y="426720"/>
          <a:ext cx="8229600" cy="5321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436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115108"/>
              </p:ext>
            </p:extLst>
          </p:nvPr>
        </p:nvGraphicFramePr>
        <p:xfrm>
          <a:off x="457200" y="1600200"/>
          <a:ext cx="8229600" cy="4148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333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Retained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Improving retention is imperative to growing enrollment, and graduation</a:t>
            </a:r>
          </a:p>
          <a:p>
            <a:r>
              <a:rPr lang="en-US" dirty="0" smtClean="0"/>
              <a:t>From Fall 2013 to Fall 2014 we lost 430 students with no financial hold and a GPA of 3.0 or higher</a:t>
            </a:r>
          </a:p>
          <a:p>
            <a:pPr lvl="1"/>
            <a:r>
              <a:rPr lang="en-US" dirty="0" smtClean="0"/>
              <a:t>Finding away to keep even half of these students could be enough to manage the potential impact of Tennessee Promise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2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Initiatives</a:t>
            </a:r>
            <a:br>
              <a:rPr lang="en-US" dirty="0" smtClean="0"/>
            </a:br>
            <a:r>
              <a:rPr lang="en-US" dirty="0" smtClean="0"/>
              <a:t> To Mitigate TN Promise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Advising</a:t>
            </a:r>
          </a:p>
          <a:p>
            <a:pPr lvl="1"/>
            <a:r>
              <a:rPr lang="en-US" dirty="0" smtClean="0"/>
              <a:t>Hiring 14 Professional Advisors</a:t>
            </a:r>
          </a:p>
          <a:p>
            <a:pPr lvl="1"/>
            <a:r>
              <a:rPr lang="en-US" dirty="0" smtClean="0"/>
              <a:t>Expanding use of the EAB Student Success Collaborative</a:t>
            </a:r>
          </a:p>
          <a:p>
            <a:r>
              <a:rPr lang="en-US" dirty="0" smtClean="0"/>
              <a:t>Restructure Scholarships</a:t>
            </a:r>
          </a:p>
          <a:p>
            <a:pPr lvl="1"/>
            <a:r>
              <a:rPr lang="en-US" dirty="0" smtClean="0"/>
              <a:t>Presentation by Kathy Feagins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1003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2725"/>
            <a:ext cx="7772400" cy="1470025"/>
          </a:xfrm>
        </p:spPr>
        <p:txBody>
          <a:bodyPr/>
          <a:lstStyle/>
          <a:p>
            <a:r>
              <a:rPr lang="en-US" dirty="0" smtClean="0"/>
              <a:t>Closing Thoughts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6683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Fall 2015 Enrollment Projected </a:t>
            </a:r>
            <a:r>
              <a:rPr lang="en-US" smtClean="0"/>
              <a:t>between 14,178 and 14,583</a:t>
            </a:r>
            <a:endParaRPr lang="en-US" dirty="0" smtClean="0"/>
          </a:p>
          <a:p>
            <a:r>
              <a:rPr lang="en-US" dirty="0" smtClean="0"/>
              <a:t>Just to maintain the level of enrollment achieved in Fall 2014 is going to require purposeful and effective recruitment and retention efforts</a:t>
            </a:r>
          </a:p>
          <a:p>
            <a:r>
              <a:rPr lang="en-US" dirty="0" smtClean="0"/>
              <a:t>Our response to Tennessee Promise is two-pronged</a:t>
            </a:r>
          </a:p>
          <a:p>
            <a:pPr lvl="1"/>
            <a:r>
              <a:rPr lang="en-US" dirty="0" smtClean="0"/>
              <a:t>Limit the loss of Tennessee First-Time Freshmen</a:t>
            </a:r>
          </a:p>
          <a:p>
            <a:pPr lvl="1"/>
            <a:r>
              <a:rPr lang="en-US" dirty="0" smtClean="0"/>
              <a:t>Grow Populations not impacted by Tennessee Promise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0392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68485"/>
            <a:ext cx="7772400" cy="1470025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80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Chain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Markov chain was chosen because</a:t>
            </a:r>
          </a:p>
          <a:p>
            <a:pPr lvl="1"/>
            <a:r>
              <a:rPr lang="en-US" dirty="0"/>
              <a:t>It is used by other similar institutions, both in-state, and out-of-state</a:t>
            </a:r>
          </a:p>
          <a:p>
            <a:pPr lvl="1"/>
            <a:r>
              <a:rPr lang="en-US" dirty="0"/>
              <a:t>It uses only institutional data</a:t>
            </a:r>
          </a:p>
          <a:p>
            <a:pPr lvl="1"/>
            <a:r>
              <a:rPr lang="en-US" dirty="0"/>
              <a:t>Studies have shown it is accurate for 1 year projections</a:t>
            </a:r>
          </a:p>
          <a:p>
            <a:r>
              <a:rPr lang="en-US" dirty="0"/>
              <a:t>Population based models were rejected due to reliance on external projections</a:t>
            </a:r>
          </a:p>
          <a:p>
            <a:r>
              <a:rPr lang="en-US" dirty="0"/>
              <a:t>ARIMA and other SAS projections were rejected because of complexity without increased accuracy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1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Minion Pro"/>
                <a:cs typeface="Minion Pro"/>
              </a:rPr>
              <a:t>Markov Chain – Assumptions</a:t>
            </a:r>
            <a:endParaRPr lang="en-US" dirty="0">
              <a:latin typeface="Minion Pro"/>
              <a:cs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4043328"/>
          </a:xfrm>
        </p:spPr>
        <p:txBody>
          <a:bodyPr/>
          <a:lstStyle/>
          <a:p>
            <a:r>
              <a:rPr lang="en-US" dirty="0" smtClean="0">
                <a:latin typeface="Myriad Pro"/>
                <a:cs typeface="Myriad Pro"/>
              </a:rPr>
              <a:t>Assumes a consistent external environment</a:t>
            </a:r>
          </a:p>
          <a:p>
            <a:r>
              <a:rPr lang="en-US" dirty="0" smtClean="0">
                <a:latin typeface="Myriad Pro"/>
                <a:cs typeface="Myriad Pro"/>
              </a:rPr>
              <a:t>Medicine and Pharmacy Enrollment is projected as stable</a:t>
            </a:r>
          </a:p>
        </p:txBody>
      </p:sp>
      <p:pic>
        <p:nvPicPr>
          <p:cNvPr id="4" name="Picture 3" descr="ETSU long gol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681" y="6042488"/>
            <a:ext cx="2700673" cy="58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4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2725"/>
            <a:ext cx="7772400" cy="1470025"/>
          </a:xfrm>
        </p:spPr>
        <p:txBody>
          <a:bodyPr/>
          <a:lstStyle/>
          <a:p>
            <a:r>
              <a:rPr lang="en-US" dirty="0" smtClean="0"/>
              <a:t>Fall 2014 Projection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22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Projection vs Actual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856856"/>
              </p:ext>
            </p:extLst>
          </p:nvPr>
        </p:nvGraphicFramePr>
        <p:xfrm>
          <a:off x="457200" y="1600200"/>
          <a:ext cx="8229600" cy="3800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6334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Actual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Difference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r>
                        <a:rPr lang="en-US" baseline="0" dirty="0" smtClean="0"/>
                        <a:t> Difference</a:t>
                      </a:r>
                      <a:endParaRPr lang="en-US" dirty="0"/>
                    </a:p>
                  </a:txBody>
                  <a:tcPr anchor="ctr"/>
                </a:tc>
              </a:tr>
              <a:tr h="6334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14,860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14,952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-0.619%</a:t>
                      </a:r>
                      <a:endParaRPr lang="en-US" dirty="0"/>
                    </a:p>
                  </a:txBody>
                  <a:tcPr anchor="ctr"/>
                </a:tc>
              </a:tr>
              <a:tr h="6334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15,188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15,250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-0.408%</a:t>
                      </a:r>
                      <a:endParaRPr lang="en-US" dirty="0"/>
                    </a:p>
                  </a:txBody>
                  <a:tcPr anchor="ctr"/>
                </a:tc>
              </a:tr>
              <a:tr h="6334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15,428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15,133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1.912%</a:t>
                      </a:r>
                      <a:endParaRPr lang="en-US" dirty="0"/>
                    </a:p>
                  </a:txBody>
                  <a:tcPr anchor="ctr"/>
                </a:tc>
              </a:tr>
              <a:tr h="6334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14,967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14,691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1.844%</a:t>
                      </a:r>
                      <a:endParaRPr lang="en-US" dirty="0"/>
                    </a:p>
                  </a:txBody>
                  <a:tcPr anchor="ctr"/>
                </a:tc>
              </a:tr>
              <a:tr h="6334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14,430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14,433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-.0003%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73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Projection vs Actual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model was 99.99% accurate</a:t>
            </a:r>
            <a:endParaRPr lang="en-US" dirty="0"/>
          </a:p>
          <a:p>
            <a:r>
              <a:rPr lang="en-US" dirty="0" smtClean="0"/>
              <a:t>This does not mean we didn’t influence enrollment at ETSU this past year</a:t>
            </a:r>
          </a:p>
          <a:p>
            <a:r>
              <a:rPr lang="en-US" dirty="0" smtClean="0"/>
              <a:t>This just means that all things being equal we performed as the model would expect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6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2090</TotalTime>
  <Words>1309</Words>
  <Application>Microsoft Office PowerPoint</Application>
  <PresentationFormat>On-screen Show (4:3)</PresentationFormat>
  <Paragraphs>498</Paragraphs>
  <Slides>46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1_Custom Design</vt:lpstr>
      <vt:lpstr>Fall 2014 Enrollment</vt:lpstr>
      <vt:lpstr>Outline</vt:lpstr>
      <vt:lpstr>The Model Markov Chain</vt:lpstr>
      <vt:lpstr>Markov Chain</vt:lpstr>
      <vt:lpstr>Markov Chain - Continued</vt:lpstr>
      <vt:lpstr>Markov Chain – Assumptions</vt:lpstr>
      <vt:lpstr>Fall 2014 Projection Review</vt:lpstr>
      <vt:lpstr>2014 Projection vs Actual</vt:lpstr>
      <vt:lpstr>2014 Projection vs Actual</vt:lpstr>
      <vt:lpstr>Credits Generated</vt:lpstr>
      <vt:lpstr>PowerPoint Presentation</vt:lpstr>
      <vt:lpstr>PowerPoint Presentation</vt:lpstr>
      <vt:lpstr>Fall 2015 Projection</vt:lpstr>
      <vt:lpstr>Fall 2015 Projection</vt:lpstr>
      <vt:lpstr>Fall 2015 Projection</vt:lpstr>
      <vt:lpstr>Fall 2015 Projection</vt:lpstr>
      <vt:lpstr>Enrollment Goals</vt:lpstr>
      <vt:lpstr>Fall 2014 Growth Goals</vt:lpstr>
      <vt:lpstr>Fall 2014 Growth Outcomes</vt:lpstr>
      <vt:lpstr>Fall 2015 Enrollment Goal</vt:lpstr>
      <vt:lpstr>Fall 2015 Enrollment Goals</vt:lpstr>
      <vt:lpstr>Submit Growth Plans That…</vt:lpstr>
      <vt:lpstr>Don’t Limit Your Plan</vt:lpstr>
      <vt:lpstr>TENNESSEE PROMISE</vt:lpstr>
      <vt:lpstr>What is Tennessee Promise?</vt:lpstr>
      <vt:lpstr>Requirements/Deadlines</vt:lpstr>
      <vt:lpstr>PowerPoint Presentation</vt:lpstr>
      <vt:lpstr>POPULATION IMPACTED BY PROMISE</vt:lpstr>
      <vt:lpstr>ETSU First-Time Freshmen</vt:lpstr>
      <vt:lpstr>Projected Impact</vt:lpstr>
      <vt:lpstr>POPULATION NOT IMPACTED BY PROMISE</vt:lpstr>
      <vt:lpstr>Populations Not Impacted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 Year  Retention and Graduation</vt:lpstr>
      <vt:lpstr>PowerPoint Presentation</vt:lpstr>
      <vt:lpstr>Graduate</vt:lpstr>
      <vt:lpstr>Retained Students</vt:lpstr>
      <vt:lpstr>Current Initiatives  To Mitigate TN Promise</vt:lpstr>
      <vt:lpstr>Closing Thoughts</vt:lpstr>
      <vt:lpstr>Closing Thoughts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Westbrooks</dc:creator>
  <cp:lastModifiedBy>admin</cp:lastModifiedBy>
  <cp:revision>58</cp:revision>
  <cp:lastPrinted>2014-09-29T12:41:52Z</cp:lastPrinted>
  <dcterms:created xsi:type="dcterms:W3CDTF">2013-01-22T14:08:15Z</dcterms:created>
  <dcterms:modified xsi:type="dcterms:W3CDTF">2014-10-21T12:27:50Z</dcterms:modified>
</cp:coreProperties>
</file>